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Lst>
  <p:notesMasterIdLst>
    <p:notesMasterId r:id="rId29"/>
  </p:notesMasterIdLst>
  <p:sldIdLst>
    <p:sldId id="282" r:id="rId3"/>
    <p:sldId id="281" r:id="rId4"/>
    <p:sldId id="280" r:id="rId5"/>
    <p:sldId id="279" r:id="rId6"/>
    <p:sldId id="278" r:id="rId7"/>
    <p:sldId id="277" r:id="rId8"/>
    <p:sldId id="276" r:id="rId9"/>
    <p:sldId id="275" r:id="rId10"/>
    <p:sldId id="274" r:id="rId11"/>
    <p:sldId id="273" r:id="rId12"/>
    <p:sldId id="272" r:id="rId13"/>
    <p:sldId id="271" r:id="rId14"/>
    <p:sldId id="270" r:id="rId15"/>
    <p:sldId id="269" r:id="rId16"/>
    <p:sldId id="268" r:id="rId17"/>
    <p:sldId id="267" r:id="rId18"/>
    <p:sldId id="266" r:id="rId19"/>
    <p:sldId id="265" r:id="rId20"/>
    <p:sldId id="264" r:id="rId21"/>
    <p:sldId id="263" r:id="rId22"/>
    <p:sldId id="262" r:id="rId23"/>
    <p:sldId id="261" r:id="rId24"/>
    <p:sldId id="260" r:id="rId25"/>
    <p:sldId id="259" r:id="rId26"/>
    <p:sldId id="258" r:id="rId27"/>
    <p:sldId id="2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A6D32B-B299-4BA1-AF4F-8F7C09177263}" v="27" dt="2022-02-21T03:01:06.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2.xml.rels><?xml version="1.0" encoding="UTF-8" standalone="yes"?>
<Relationships xmlns="http://schemas.openxmlformats.org/package/2006/relationships"><Relationship Id="rId1" Type="http://schemas.openxmlformats.org/officeDocument/2006/relationships/hyperlink" Target="https://api.spacexdata.com/v4"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api.spacexdata.com/v4"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01582D-D900-4B68-9FFC-E219433E06E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577A46E-C412-40B5-BFFA-59C67D14ADA4}">
      <dgm:prSet/>
      <dgm:spPr/>
      <dgm:t>
        <a:bodyPr/>
        <a:lstStyle/>
        <a:p>
          <a:r>
            <a:rPr lang="en-US"/>
            <a:t>Executive Summary</a:t>
          </a:r>
        </a:p>
      </dgm:t>
    </dgm:pt>
    <dgm:pt modelId="{AB719625-808B-42B3-9358-E970C4BC9B6D}" type="parTrans" cxnId="{E9E20890-CBE1-4464-A100-6739B0C9D8E0}">
      <dgm:prSet/>
      <dgm:spPr/>
      <dgm:t>
        <a:bodyPr/>
        <a:lstStyle/>
        <a:p>
          <a:endParaRPr lang="en-US"/>
        </a:p>
      </dgm:t>
    </dgm:pt>
    <dgm:pt modelId="{CA35702D-5A11-4B00-A005-347289CCC824}" type="sibTrans" cxnId="{E9E20890-CBE1-4464-A100-6739B0C9D8E0}">
      <dgm:prSet/>
      <dgm:spPr/>
      <dgm:t>
        <a:bodyPr/>
        <a:lstStyle/>
        <a:p>
          <a:endParaRPr lang="en-US"/>
        </a:p>
      </dgm:t>
    </dgm:pt>
    <dgm:pt modelId="{E1089F23-A631-4FF9-BA89-CBBF4EC11A41}">
      <dgm:prSet/>
      <dgm:spPr/>
      <dgm:t>
        <a:bodyPr/>
        <a:lstStyle/>
        <a:p>
          <a:r>
            <a:rPr lang="en-US"/>
            <a:t>Introduction</a:t>
          </a:r>
        </a:p>
      </dgm:t>
    </dgm:pt>
    <dgm:pt modelId="{9CEDA169-1C2A-4B61-B421-2872F1BF5002}" type="parTrans" cxnId="{EE41AFFC-23EC-4DFB-88C6-C18603E8E42D}">
      <dgm:prSet/>
      <dgm:spPr/>
      <dgm:t>
        <a:bodyPr/>
        <a:lstStyle/>
        <a:p>
          <a:endParaRPr lang="en-US"/>
        </a:p>
      </dgm:t>
    </dgm:pt>
    <dgm:pt modelId="{35FACB9E-7AE9-4E07-A1AB-3FA3054E7891}" type="sibTrans" cxnId="{EE41AFFC-23EC-4DFB-88C6-C18603E8E42D}">
      <dgm:prSet/>
      <dgm:spPr/>
      <dgm:t>
        <a:bodyPr/>
        <a:lstStyle/>
        <a:p>
          <a:endParaRPr lang="en-US"/>
        </a:p>
      </dgm:t>
    </dgm:pt>
    <dgm:pt modelId="{EFCDD26D-D171-41C8-8AC4-4477F0FDE4FD}">
      <dgm:prSet/>
      <dgm:spPr/>
      <dgm:t>
        <a:bodyPr/>
        <a:lstStyle/>
        <a:p>
          <a:r>
            <a:rPr lang="en-US"/>
            <a:t>Methodology</a:t>
          </a:r>
        </a:p>
      </dgm:t>
    </dgm:pt>
    <dgm:pt modelId="{140ACA9B-D055-4229-8725-D226F1D15EDA}" type="parTrans" cxnId="{44A76E49-F128-441C-9F13-1DDC57A092B4}">
      <dgm:prSet/>
      <dgm:spPr/>
      <dgm:t>
        <a:bodyPr/>
        <a:lstStyle/>
        <a:p>
          <a:endParaRPr lang="en-US"/>
        </a:p>
      </dgm:t>
    </dgm:pt>
    <dgm:pt modelId="{E1422B5D-48E3-4643-838E-4CF1F13A3ABC}" type="sibTrans" cxnId="{44A76E49-F128-441C-9F13-1DDC57A092B4}">
      <dgm:prSet/>
      <dgm:spPr/>
      <dgm:t>
        <a:bodyPr/>
        <a:lstStyle/>
        <a:p>
          <a:endParaRPr lang="en-US"/>
        </a:p>
      </dgm:t>
    </dgm:pt>
    <dgm:pt modelId="{421BBE18-895C-42FC-8272-DD638F2639B2}">
      <dgm:prSet/>
      <dgm:spPr/>
      <dgm:t>
        <a:bodyPr/>
        <a:lstStyle/>
        <a:p>
          <a:r>
            <a:rPr lang="en-US"/>
            <a:t>Results</a:t>
          </a:r>
        </a:p>
      </dgm:t>
    </dgm:pt>
    <dgm:pt modelId="{2BD4C3A1-6B1B-4965-BD09-F7D0FE3AEECB}" type="parTrans" cxnId="{B7CC726D-3031-4271-B493-1E875FB97041}">
      <dgm:prSet/>
      <dgm:spPr/>
      <dgm:t>
        <a:bodyPr/>
        <a:lstStyle/>
        <a:p>
          <a:endParaRPr lang="en-US"/>
        </a:p>
      </dgm:t>
    </dgm:pt>
    <dgm:pt modelId="{5F9F4293-35B6-481E-A0A2-B770A79E496C}" type="sibTrans" cxnId="{B7CC726D-3031-4271-B493-1E875FB97041}">
      <dgm:prSet/>
      <dgm:spPr/>
      <dgm:t>
        <a:bodyPr/>
        <a:lstStyle/>
        <a:p>
          <a:endParaRPr lang="en-US"/>
        </a:p>
      </dgm:t>
    </dgm:pt>
    <dgm:pt modelId="{4745BD05-BC84-4892-B5DB-FF7DBBF3BF07}">
      <dgm:prSet/>
      <dgm:spPr/>
      <dgm:t>
        <a:bodyPr/>
        <a:lstStyle/>
        <a:p>
          <a:r>
            <a:rPr lang="en-US"/>
            <a:t>Conclusion</a:t>
          </a:r>
        </a:p>
      </dgm:t>
    </dgm:pt>
    <dgm:pt modelId="{9F9096A6-2E93-45B1-8F4D-F25360E8088D}" type="parTrans" cxnId="{0F8A578C-62F9-4895-89D6-7253981E47EA}">
      <dgm:prSet/>
      <dgm:spPr/>
      <dgm:t>
        <a:bodyPr/>
        <a:lstStyle/>
        <a:p>
          <a:endParaRPr lang="en-US"/>
        </a:p>
      </dgm:t>
    </dgm:pt>
    <dgm:pt modelId="{C35DCDB4-BBF5-408D-9C2C-D6BFDD6F278A}" type="sibTrans" cxnId="{0F8A578C-62F9-4895-89D6-7253981E47EA}">
      <dgm:prSet/>
      <dgm:spPr/>
      <dgm:t>
        <a:bodyPr/>
        <a:lstStyle/>
        <a:p>
          <a:endParaRPr lang="en-US"/>
        </a:p>
      </dgm:t>
    </dgm:pt>
    <dgm:pt modelId="{3056E8B7-CFA0-45D4-A73D-5BB30C0DC884}">
      <dgm:prSet/>
      <dgm:spPr/>
      <dgm:t>
        <a:bodyPr/>
        <a:lstStyle/>
        <a:p>
          <a:r>
            <a:rPr lang="en-US"/>
            <a:t>Appendix</a:t>
          </a:r>
        </a:p>
      </dgm:t>
    </dgm:pt>
    <dgm:pt modelId="{CEED77C8-564A-4EEA-9021-A1517806E097}" type="parTrans" cxnId="{D9DDA0EC-5F01-4806-9495-DBBFFC6D455D}">
      <dgm:prSet/>
      <dgm:spPr/>
      <dgm:t>
        <a:bodyPr/>
        <a:lstStyle/>
        <a:p>
          <a:endParaRPr lang="en-US"/>
        </a:p>
      </dgm:t>
    </dgm:pt>
    <dgm:pt modelId="{E221F840-0A6A-47AC-8BA0-23E1CBFEEB6A}" type="sibTrans" cxnId="{D9DDA0EC-5F01-4806-9495-DBBFFC6D455D}">
      <dgm:prSet/>
      <dgm:spPr/>
      <dgm:t>
        <a:bodyPr/>
        <a:lstStyle/>
        <a:p>
          <a:endParaRPr lang="en-US"/>
        </a:p>
      </dgm:t>
    </dgm:pt>
    <dgm:pt modelId="{DBFA9037-1639-4133-A518-7AD714F79032}" type="pres">
      <dgm:prSet presAssocID="{8601582D-D900-4B68-9FFC-E219433E06EA}" presName="diagram" presStyleCnt="0">
        <dgm:presLayoutVars>
          <dgm:dir/>
          <dgm:resizeHandles val="exact"/>
        </dgm:presLayoutVars>
      </dgm:prSet>
      <dgm:spPr/>
    </dgm:pt>
    <dgm:pt modelId="{BA9E6FEE-2995-4BD5-87C6-00398B722DCA}" type="pres">
      <dgm:prSet presAssocID="{0577A46E-C412-40B5-BFFA-59C67D14ADA4}" presName="node" presStyleLbl="node1" presStyleIdx="0" presStyleCnt="6">
        <dgm:presLayoutVars>
          <dgm:bulletEnabled val="1"/>
        </dgm:presLayoutVars>
      </dgm:prSet>
      <dgm:spPr/>
    </dgm:pt>
    <dgm:pt modelId="{AFFF204C-DA0E-4E80-A961-5991D745C411}" type="pres">
      <dgm:prSet presAssocID="{CA35702D-5A11-4B00-A005-347289CCC824}" presName="sibTrans" presStyleCnt="0"/>
      <dgm:spPr/>
    </dgm:pt>
    <dgm:pt modelId="{EB2659A8-E601-4838-BE52-8D17BA86357F}" type="pres">
      <dgm:prSet presAssocID="{E1089F23-A631-4FF9-BA89-CBBF4EC11A41}" presName="node" presStyleLbl="node1" presStyleIdx="1" presStyleCnt="6">
        <dgm:presLayoutVars>
          <dgm:bulletEnabled val="1"/>
        </dgm:presLayoutVars>
      </dgm:prSet>
      <dgm:spPr/>
    </dgm:pt>
    <dgm:pt modelId="{A9D7F30D-F634-41A7-93FF-7B37BA7904DF}" type="pres">
      <dgm:prSet presAssocID="{35FACB9E-7AE9-4E07-A1AB-3FA3054E7891}" presName="sibTrans" presStyleCnt="0"/>
      <dgm:spPr/>
    </dgm:pt>
    <dgm:pt modelId="{E093F540-9E6D-4F8E-8DE8-0A5B7517BCC2}" type="pres">
      <dgm:prSet presAssocID="{EFCDD26D-D171-41C8-8AC4-4477F0FDE4FD}" presName="node" presStyleLbl="node1" presStyleIdx="2" presStyleCnt="6">
        <dgm:presLayoutVars>
          <dgm:bulletEnabled val="1"/>
        </dgm:presLayoutVars>
      </dgm:prSet>
      <dgm:spPr/>
    </dgm:pt>
    <dgm:pt modelId="{C06BD211-195C-489F-AD20-C371501C97D7}" type="pres">
      <dgm:prSet presAssocID="{E1422B5D-48E3-4643-838E-4CF1F13A3ABC}" presName="sibTrans" presStyleCnt="0"/>
      <dgm:spPr/>
    </dgm:pt>
    <dgm:pt modelId="{256EEA20-E42F-4837-81E9-1B85B5B8BAEC}" type="pres">
      <dgm:prSet presAssocID="{421BBE18-895C-42FC-8272-DD638F2639B2}" presName="node" presStyleLbl="node1" presStyleIdx="3" presStyleCnt="6">
        <dgm:presLayoutVars>
          <dgm:bulletEnabled val="1"/>
        </dgm:presLayoutVars>
      </dgm:prSet>
      <dgm:spPr/>
    </dgm:pt>
    <dgm:pt modelId="{B903BA4A-1BB8-4FED-B13C-BC0AC374631D}" type="pres">
      <dgm:prSet presAssocID="{5F9F4293-35B6-481E-A0A2-B770A79E496C}" presName="sibTrans" presStyleCnt="0"/>
      <dgm:spPr/>
    </dgm:pt>
    <dgm:pt modelId="{62174F58-BD3B-423C-A836-E2A4A342534F}" type="pres">
      <dgm:prSet presAssocID="{4745BD05-BC84-4892-B5DB-FF7DBBF3BF07}" presName="node" presStyleLbl="node1" presStyleIdx="4" presStyleCnt="6">
        <dgm:presLayoutVars>
          <dgm:bulletEnabled val="1"/>
        </dgm:presLayoutVars>
      </dgm:prSet>
      <dgm:spPr/>
    </dgm:pt>
    <dgm:pt modelId="{A314288B-7240-4EB1-91C4-4B969397F9AE}" type="pres">
      <dgm:prSet presAssocID="{C35DCDB4-BBF5-408D-9C2C-D6BFDD6F278A}" presName="sibTrans" presStyleCnt="0"/>
      <dgm:spPr/>
    </dgm:pt>
    <dgm:pt modelId="{2D269649-7160-4F13-B556-B12ED4A9FB47}" type="pres">
      <dgm:prSet presAssocID="{3056E8B7-CFA0-45D4-A73D-5BB30C0DC884}" presName="node" presStyleLbl="node1" presStyleIdx="5" presStyleCnt="6">
        <dgm:presLayoutVars>
          <dgm:bulletEnabled val="1"/>
        </dgm:presLayoutVars>
      </dgm:prSet>
      <dgm:spPr/>
    </dgm:pt>
  </dgm:ptLst>
  <dgm:cxnLst>
    <dgm:cxn modelId="{0DF42D41-487A-4A58-88EA-3285C85788B3}" type="presOf" srcId="{E1089F23-A631-4FF9-BA89-CBBF4EC11A41}" destId="{EB2659A8-E601-4838-BE52-8D17BA86357F}" srcOrd="0" destOrd="0" presId="urn:microsoft.com/office/officeart/2005/8/layout/default"/>
    <dgm:cxn modelId="{44A76E49-F128-441C-9F13-1DDC57A092B4}" srcId="{8601582D-D900-4B68-9FFC-E219433E06EA}" destId="{EFCDD26D-D171-41C8-8AC4-4477F0FDE4FD}" srcOrd="2" destOrd="0" parTransId="{140ACA9B-D055-4229-8725-D226F1D15EDA}" sibTransId="{E1422B5D-48E3-4643-838E-4CF1F13A3ABC}"/>
    <dgm:cxn modelId="{B7CC726D-3031-4271-B493-1E875FB97041}" srcId="{8601582D-D900-4B68-9FFC-E219433E06EA}" destId="{421BBE18-895C-42FC-8272-DD638F2639B2}" srcOrd="3" destOrd="0" parTransId="{2BD4C3A1-6B1B-4965-BD09-F7D0FE3AEECB}" sibTransId="{5F9F4293-35B6-481E-A0A2-B770A79E496C}"/>
    <dgm:cxn modelId="{DA00DC71-0FDA-4668-8D36-B662F95502C7}" type="presOf" srcId="{421BBE18-895C-42FC-8272-DD638F2639B2}" destId="{256EEA20-E42F-4837-81E9-1B85B5B8BAEC}" srcOrd="0" destOrd="0" presId="urn:microsoft.com/office/officeart/2005/8/layout/default"/>
    <dgm:cxn modelId="{0F8A578C-62F9-4895-89D6-7253981E47EA}" srcId="{8601582D-D900-4B68-9FFC-E219433E06EA}" destId="{4745BD05-BC84-4892-B5DB-FF7DBBF3BF07}" srcOrd="4" destOrd="0" parTransId="{9F9096A6-2E93-45B1-8F4D-F25360E8088D}" sibTransId="{C35DCDB4-BBF5-408D-9C2C-D6BFDD6F278A}"/>
    <dgm:cxn modelId="{E9E20890-CBE1-4464-A100-6739B0C9D8E0}" srcId="{8601582D-D900-4B68-9FFC-E219433E06EA}" destId="{0577A46E-C412-40B5-BFFA-59C67D14ADA4}" srcOrd="0" destOrd="0" parTransId="{AB719625-808B-42B3-9358-E970C4BC9B6D}" sibTransId="{CA35702D-5A11-4B00-A005-347289CCC824}"/>
    <dgm:cxn modelId="{5A423D91-8261-4218-9806-552FA6B9F1E3}" type="presOf" srcId="{3056E8B7-CFA0-45D4-A73D-5BB30C0DC884}" destId="{2D269649-7160-4F13-B556-B12ED4A9FB47}" srcOrd="0" destOrd="0" presId="urn:microsoft.com/office/officeart/2005/8/layout/default"/>
    <dgm:cxn modelId="{3E4EF693-B17C-4D5E-B770-A8EB749FF293}" type="presOf" srcId="{4745BD05-BC84-4892-B5DB-FF7DBBF3BF07}" destId="{62174F58-BD3B-423C-A836-E2A4A342534F}" srcOrd="0" destOrd="0" presId="urn:microsoft.com/office/officeart/2005/8/layout/default"/>
    <dgm:cxn modelId="{73729B97-AB2B-4FBC-860A-962935E321C2}" type="presOf" srcId="{8601582D-D900-4B68-9FFC-E219433E06EA}" destId="{DBFA9037-1639-4133-A518-7AD714F79032}" srcOrd="0" destOrd="0" presId="urn:microsoft.com/office/officeart/2005/8/layout/default"/>
    <dgm:cxn modelId="{A9839DA8-4D5F-4984-ADCD-C873D772780D}" type="presOf" srcId="{0577A46E-C412-40B5-BFFA-59C67D14ADA4}" destId="{BA9E6FEE-2995-4BD5-87C6-00398B722DCA}" srcOrd="0" destOrd="0" presId="urn:microsoft.com/office/officeart/2005/8/layout/default"/>
    <dgm:cxn modelId="{F51A0FBE-9C14-4980-BA4A-87BE517C61FF}" type="presOf" srcId="{EFCDD26D-D171-41C8-8AC4-4477F0FDE4FD}" destId="{E093F540-9E6D-4F8E-8DE8-0A5B7517BCC2}" srcOrd="0" destOrd="0" presId="urn:microsoft.com/office/officeart/2005/8/layout/default"/>
    <dgm:cxn modelId="{D9DDA0EC-5F01-4806-9495-DBBFFC6D455D}" srcId="{8601582D-D900-4B68-9FFC-E219433E06EA}" destId="{3056E8B7-CFA0-45D4-A73D-5BB30C0DC884}" srcOrd="5" destOrd="0" parTransId="{CEED77C8-564A-4EEA-9021-A1517806E097}" sibTransId="{E221F840-0A6A-47AC-8BA0-23E1CBFEEB6A}"/>
    <dgm:cxn modelId="{EE41AFFC-23EC-4DFB-88C6-C18603E8E42D}" srcId="{8601582D-D900-4B68-9FFC-E219433E06EA}" destId="{E1089F23-A631-4FF9-BA89-CBBF4EC11A41}" srcOrd="1" destOrd="0" parTransId="{9CEDA169-1C2A-4B61-B421-2872F1BF5002}" sibTransId="{35FACB9E-7AE9-4E07-A1AB-3FA3054E7891}"/>
    <dgm:cxn modelId="{F9FAF6AF-C75E-4ED8-A654-E2AAD2D34912}" type="presParOf" srcId="{DBFA9037-1639-4133-A518-7AD714F79032}" destId="{BA9E6FEE-2995-4BD5-87C6-00398B722DCA}" srcOrd="0" destOrd="0" presId="urn:microsoft.com/office/officeart/2005/8/layout/default"/>
    <dgm:cxn modelId="{C0E79134-0BDE-4282-A7B1-CDAD3FF11B29}" type="presParOf" srcId="{DBFA9037-1639-4133-A518-7AD714F79032}" destId="{AFFF204C-DA0E-4E80-A961-5991D745C411}" srcOrd="1" destOrd="0" presId="urn:microsoft.com/office/officeart/2005/8/layout/default"/>
    <dgm:cxn modelId="{FC3C1822-1959-4231-8884-A43E1462B724}" type="presParOf" srcId="{DBFA9037-1639-4133-A518-7AD714F79032}" destId="{EB2659A8-E601-4838-BE52-8D17BA86357F}" srcOrd="2" destOrd="0" presId="urn:microsoft.com/office/officeart/2005/8/layout/default"/>
    <dgm:cxn modelId="{4F5B963E-8749-494A-9895-55EED2BDDC6E}" type="presParOf" srcId="{DBFA9037-1639-4133-A518-7AD714F79032}" destId="{A9D7F30D-F634-41A7-93FF-7B37BA7904DF}" srcOrd="3" destOrd="0" presId="urn:microsoft.com/office/officeart/2005/8/layout/default"/>
    <dgm:cxn modelId="{9D73F359-CD91-46A1-999B-19E12E17DB63}" type="presParOf" srcId="{DBFA9037-1639-4133-A518-7AD714F79032}" destId="{E093F540-9E6D-4F8E-8DE8-0A5B7517BCC2}" srcOrd="4" destOrd="0" presId="urn:microsoft.com/office/officeart/2005/8/layout/default"/>
    <dgm:cxn modelId="{E62759F6-67D8-46DE-AF04-31D64C48FD71}" type="presParOf" srcId="{DBFA9037-1639-4133-A518-7AD714F79032}" destId="{C06BD211-195C-489F-AD20-C371501C97D7}" srcOrd="5" destOrd="0" presId="urn:microsoft.com/office/officeart/2005/8/layout/default"/>
    <dgm:cxn modelId="{2C9FD443-194D-4F04-88F5-465C05CDB7A5}" type="presParOf" srcId="{DBFA9037-1639-4133-A518-7AD714F79032}" destId="{256EEA20-E42F-4837-81E9-1B85B5B8BAEC}" srcOrd="6" destOrd="0" presId="urn:microsoft.com/office/officeart/2005/8/layout/default"/>
    <dgm:cxn modelId="{A6D0C137-B46B-4CB7-88D4-965231909BF5}" type="presParOf" srcId="{DBFA9037-1639-4133-A518-7AD714F79032}" destId="{B903BA4A-1BB8-4FED-B13C-BC0AC374631D}" srcOrd="7" destOrd="0" presId="urn:microsoft.com/office/officeart/2005/8/layout/default"/>
    <dgm:cxn modelId="{8AF02166-33CC-4031-851D-0D65F4D029AD}" type="presParOf" srcId="{DBFA9037-1639-4133-A518-7AD714F79032}" destId="{62174F58-BD3B-423C-A836-E2A4A342534F}" srcOrd="8" destOrd="0" presId="urn:microsoft.com/office/officeart/2005/8/layout/default"/>
    <dgm:cxn modelId="{D60A10C7-AC93-4649-9F64-931500BBF820}" type="presParOf" srcId="{DBFA9037-1639-4133-A518-7AD714F79032}" destId="{A314288B-7240-4EB1-91C4-4B969397F9AE}" srcOrd="9" destOrd="0" presId="urn:microsoft.com/office/officeart/2005/8/layout/default"/>
    <dgm:cxn modelId="{0CA69305-5B47-4093-90C9-447C811ABF5B}" type="presParOf" srcId="{DBFA9037-1639-4133-A518-7AD714F79032}" destId="{2D269649-7160-4F13-B556-B12ED4A9FB4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653AA7-4F5E-4F7A-8376-174C1697959D}" type="doc">
      <dgm:prSet loTypeId="urn:microsoft.com/office/officeart/2005/8/layout/hList1" loCatId="list" qsTypeId="urn:microsoft.com/office/officeart/2005/8/quickstyle/simple4" qsCatId="simple" csTypeId="urn:microsoft.com/office/officeart/2005/8/colors/colorful2" csCatId="colorful"/>
      <dgm:spPr/>
      <dgm:t>
        <a:bodyPr/>
        <a:lstStyle/>
        <a:p>
          <a:endParaRPr lang="en-US"/>
        </a:p>
      </dgm:t>
    </dgm:pt>
    <dgm:pt modelId="{399F400F-B9DE-4229-B920-8FF145E3E0EC}">
      <dgm:prSet/>
      <dgm:spPr/>
      <dgm:t>
        <a:bodyPr/>
        <a:lstStyle/>
        <a:p>
          <a:r>
            <a:rPr lang="en-US" dirty="0"/>
            <a:t>Data collection methodology:</a:t>
          </a:r>
        </a:p>
      </dgm:t>
    </dgm:pt>
    <dgm:pt modelId="{4C3BC8F3-9B7E-4FCF-8659-CB20E49B84F1}" type="parTrans" cxnId="{6EEA266F-5142-4F8D-8C66-1C637CC0C3F3}">
      <dgm:prSet/>
      <dgm:spPr/>
      <dgm:t>
        <a:bodyPr/>
        <a:lstStyle/>
        <a:p>
          <a:endParaRPr lang="en-US"/>
        </a:p>
      </dgm:t>
    </dgm:pt>
    <dgm:pt modelId="{90C20EAB-EBC7-442F-BEC0-4D8E0E824C63}" type="sibTrans" cxnId="{6EEA266F-5142-4F8D-8C66-1C637CC0C3F3}">
      <dgm:prSet/>
      <dgm:spPr/>
      <dgm:t>
        <a:bodyPr/>
        <a:lstStyle/>
        <a:p>
          <a:endParaRPr lang="en-US"/>
        </a:p>
      </dgm:t>
    </dgm:pt>
    <dgm:pt modelId="{40F79D22-0BBD-4522-B807-60EDDD3DCA07}">
      <dgm:prSet/>
      <dgm:spPr/>
      <dgm:t>
        <a:bodyPr/>
        <a:lstStyle/>
        <a:p>
          <a:r>
            <a:rPr lang="en-US" dirty="0"/>
            <a:t>Requested past launch data from SpaceX's Rest API </a:t>
          </a:r>
          <a:r>
            <a:rPr lang="en-US" dirty="0">
              <a:hlinkClick xmlns:r="http://schemas.openxmlformats.org/officeDocument/2006/relationships" r:id="rId1"/>
            </a:rPr>
            <a:t>https://api.spacexdata.com/v4</a:t>
          </a:r>
          <a:endParaRPr lang="en-US" dirty="0"/>
        </a:p>
      </dgm:t>
    </dgm:pt>
    <dgm:pt modelId="{9CAF9022-72A5-432F-B32A-93731DF1D2E0}" type="parTrans" cxnId="{00F2374E-6393-4C26-BF9D-A4FB8F2BE873}">
      <dgm:prSet/>
      <dgm:spPr/>
      <dgm:t>
        <a:bodyPr/>
        <a:lstStyle/>
        <a:p>
          <a:endParaRPr lang="en-US"/>
        </a:p>
      </dgm:t>
    </dgm:pt>
    <dgm:pt modelId="{901487D3-4245-4A76-A0CE-68794F717481}" type="sibTrans" cxnId="{00F2374E-6393-4C26-BF9D-A4FB8F2BE873}">
      <dgm:prSet/>
      <dgm:spPr/>
      <dgm:t>
        <a:bodyPr/>
        <a:lstStyle/>
        <a:p>
          <a:endParaRPr lang="en-US"/>
        </a:p>
      </dgm:t>
    </dgm:pt>
    <dgm:pt modelId="{49308FCD-7B5B-4AF9-8B58-3833BC5229A8}">
      <dgm:prSet/>
      <dgm:spPr/>
      <dgm:t>
        <a:bodyPr/>
        <a:lstStyle/>
        <a:p>
          <a:r>
            <a:rPr lang="en-US" dirty="0" err="1"/>
            <a:t>Webscraped</a:t>
          </a:r>
          <a:r>
            <a:rPr lang="en-US" dirty="0"/>
            <a:t> tabular data on SpaceX launches from </a:t>
          </a:r>
        </a:p>
      </dgm:t>
    </dgm:pt>
    <dgm:pt modelId="{963A4C69-02E3-4C58-8577-F328E822B448}" type="parTrans" cxnId="{543356ED-30D0-40DE-A59C-2EF51B244C74}">
      <dgm:prSet/>
      <dgm:spPr/>
      <dgm:t>
        <a:bodyPr/>
        <a:lstStyle/>
        <a:p>
          <a:endParaRPr lang="en-US"/>
        </a:p>
      </dgm:t>
    </dgm:pt>
    <dgm:pt modelId="{00DCF432-9F48-4E73-8CA3-06C63A68220E}" type="sibTrans" cxnId="{543356ED-30D0-40DE-A59C-2EF51B244C74}">
      <dgm:prSet/>
      <dgm:spPr/>
      <dgm:t>
        <a:bodyPr/>
        <a:lstStyle/>
        <a:p>
          <a:endParaRPr lang="en-US"/>
        </a:p>
      </dgm:t>
    </dgm:pt>
    <dgm:pt modelId="{82252465-78FB-4DAB-ACE9-BF7D53C1ADA1}">
      <dgm:prSet/>
      <dgm:spPr/>
      <dgm:t>
        <a:bodyPr/>
        <a:lstStyle/>
        <a:p>
          <a:r>
            <a:rPr lang="en-US" dirty="0"/>
            <a:t>Perform data wrangling</a:t>
          </a:r>
        </a:p>
      </dgm:t>
    </dgm:pt>
    <dgm:pt modelId="{6F960859-313D-47A5-8049-325B00B3A491}" type="parTrans" cxnId="{50AD8847-D68D-484B-A458-5A51E24E5C62}">
      <dgm:prSet/>
      <dgm:spPr/>
      <dgm:t>
        <a:bodyPr/>
        <a:lstStyle/>
        <a:p>
          <a:endParaRPr lang="en-US"/>
        </a:p>
      </dgm:t>
    </dgm:pt>
    <dgm:pt modelId="{1A9DE18A-8DD3-47DC-83E8-80B215D0BDB5}" type="sibTrans" cxnId="{50AD8847-D68D-484B-A458-5A51E24E5C62}">
      <dgm:prSet/>
      <dgm:spPr/>
      <dgm:t>
        <a:bodyPr/>
        <a:lstStyle/>
        <a:p>
          <a:endParaRPr lang="en-US"/>
        </a:p>
      </dgm:t>
    </dgm:pt>
    <dgm:pt modelId="{2F1B8CFD-D05C-4B8C-BC38-58B695EF8FB9}">
      <dgm:prSet/>
      <dgm:spPr/>
      <dgm:t>
        <a:bodyPr/>
        <a:lstStyle/>
        <a:p>
          <a:r>
            <a:rPr lang="en-US" dirty="0"/>
            <a:t>Dropped data on </a:t>
          </a:r>
          <a:r>
            <a:rPr lang="en-US" dirty="0" err="1"/>
            <a:t>non Falcon</a:t>
          </a:r>
          <a:r>
            <a:rPr lang="en-US" dirty="0"/>
            <a:t> 9 launches</a:t>
          </a:r>
        </a:p>
      </dgm:t>
    </dgm:pt>
    <dgm:pt modelId="{47C8D45B-5310-4B9D-A9DC-699D28C239A4}" type="parTrans" cxnId="{41788EE5-1CAC-4FC1-ABFF-7C24B5FDE5DF}">
      <dgm:prSet/>
      <dgm:spPr/>
      <dgm:t>
        <a:bodyPr/>
        <a:lstStyle/>
        <a:p>
          <a:endParaRPr lang="en-US"/>
        </a:p>
      </dgm:t>
    </dgm:pt>
    <dgm:pt modelId="{E750D595-B199-4A32-A95F-ECF908232BAD}" type="sibTrans" cxnId="{41788EE5-1CAC-4FC1-ABFF-7C24B5FDE5DF}">
      <dgm:prSet/>
      <dgm:spPr/>
      <dgm:t>
        <a:bodyPr/>
        <a:lstStyle/>
        <a:p>
          <a:endParaRPr lang="en-US"/>
        </a:p>
      </dgm:t>
    </dgm:pt>
    <dgm:pt modelId="{173626DF-0AE4-4D66-848A-DC1AF13BDF5D}">
      <dgm:prSet/>
      <dgm:spPr/>
      <dgm:t>
        <a:bodyPr/>
        <a:lstStyle/>
        <a:p>
          <a:r>
            <a:rPr lang="en-US" dirty="0"/>
            <a:t>Used One Hot Encoding to transform categorical variables into factors</a:t>
          </a:r>
        </a:p>
      </dgm:t>
    </dgm:pt>
    <dgm:pt modelId="{16D90928-0FB7-4D39-B511-FAA4BC86DC21}" type="parTrans" cxnId="{408A0E98-E749-4596-8FB1-4B8C5B5E8EB5}">
      <dgm:prSet/>
      <dgm:spPr/>
      <dgm:t>
        <a:bodyPr/>
        <a:lstStyle/>
        <a:p>
          <a:endParaRPr lang="en-US"/>
        </a:p>
      </dgm:t>
    </dgm:pt>
    <dgm:pt modelId="{06628D20-7135-407F-801A-2E9F9B048FB6}" type="sibTrans" cxnId="{408A0E98-E749-4596-8FB1-4B8C5B5E8EB5}">
      <dgm:prSet/>
      <dgm:spPr/>
      <dgm:t>
        <a:bodyPr/>
        <a:lstStyle/>
        <a:p>
          <a:endParaRPr lang="en-US"/>
        </a:p>
      </dgm:t>
    </dgm:pt>
    <dgm:pt modelId="{11B0E119-4516-4DF1-A5AA-2550FD830EF4}">
      <dgm:prSet/>
      <dgm:spPr/>
      <dgm:t>
        <a:bodyPr/>
        <a:lstStyle/>
        <a:p>
          <a:r>
            <a:rPr lang="en-US" dirty="0"/>
            <a:t>Transformed factors to integers</a:t>
          </a:r>
        </a:p>
      </dgm:t>
    </dgm:pt>
    <dgm:pt modelId="{6BF8BF25-B55F-4C50-9A06-C00B327E0974}" type="parTrans" cxnId="{2F0868F7-BAD9-43C3-B05A-D5D8C3E74AA5}">
      <dgm:prSet/>
      <dgm:spPr/>
      <dgm:t>
        <a:bodyPr/>
        <a:lstStyle/>
        <a:p>
          <a:endParaRPr lang="en-US"/>
        </a:p>
      </dgm:t>
    </dgm:pt>
    <dgm:pt modelId="{ACCD8279-3553-48CB-9C8F-10E762499075}" type="sibTrans" cxnId="{2F0868F7-BAD9-43C3-B05A-D5D8C3E74AA5}">
      <dgm:prSet/>
      <dgm:spPr/>
      <dgm:t>
        <a:bodyPr/>
        <a:lstStyle/>
        <a:p>
          <a:endParaRPr lang="en-US"/>
        </a:p>
      </dgm:t>
    </dgm:pt>
    <dgm:pt modelId="{E5C0C365-D0AD-4882-9B94-69F1CFC7F323}">
      <dgm:prSet/>
      <dgm:spPr/>
      <dgm:t>
        <a:bodyPr/>
        <a:lstStyle/>
        <a:p>
          <a:r>
            <a:rPr lang="en-US" dirty="0"/>
            <a:t>Replaced missing numerical data for payload masses with the sample mean</a:t>
          </a:r>
        </a:p>
      </dgm:t>
    </dgm:pt>
    <dgm:pt modelId="{CE622780-08D7-406A-8A17-4A13106E4790}" type="parTrans" cxnId="{A9F4AC29-7ED6-4C21-B6C4-593441B243A4}">
      <dgm:prSet/>
      <dgm:spPr/>
      <dgm:t>
        <a:bodyPr/>
        <a:lstStyle/>
        <a:p>
          <a:endParaRPr lang="en-US"/>
        </a:p>
      </dgm:t>
    </dgm:pt>
    <dgm:pt modelId="{77B0C3D0-6513-42F9-BCA8-C9FC001FA65C}" type="sibTrans" cxnId="{A9F4AC29-7ED6-4C21-B6C4-593441B243A4}">
      <dgm:prSet/>
      <dgm:spPr/>
      <dgm:t>
        <a:bodyPr/>
        <a:lstStyle/>
        <a:p>
          <a:endParaRPr lang="en-US"/>
        </a:p>
      </dgm:t>
    </dgm:pt>
    <dgm:pt modelId="{586FB6A8-BD69-49F8-BE09-451D3D1BA9A1}">
      <dgm:prSet/>
      <dgm:spPr/>
      <dgm:t>
        <a:bodyPr/>
        <a:lstStyle/>
        <a:p>
          <a:r>
            <a:rPr lang="en-US" dirty="0"/>
            <a:t>Classified data as 1 for Successful Landing or 0 for failed landing</a:t>
          </a:r>
        </a:p>
      </dgm:t>
    </dgm:pt>
    <dgm:pt modelId="{6CFF593F-8F84-41AD-891A-4DF0D00D2B88}" type="parTrans" cxnId="{20314685-92A3-4B7A-BEA4-B248269895AB}">
      <dgm:prSet/>
      <dgm:spPr/>
      <dgm:t>
        <a:bodyPr/>
        <a:lstStyle/>
        <a:p>
          <a:endParaRPr lang="en-US"/>
        </a:p>
      </dgm:t>
    </dgm:pt>
    <dgm:pt modelId="{95E9D39C-B217-4041-B0AB-B58B5BC527AB}" type="sibTrans" cxnId="{20314685-92A3-4B7A-BEA4-B248269895AB}">
      <dgm:prSet/>
      <dgm:spPr/>
      <dgm:t>
        <a:bodyPr/>
        <a:lstStyle/>
        <a:p>
          <a:endParaRPr lang="en-US"/>
        </a:p>
      </dgm:t>
    </dgm:pt>
    <dgm:pt modelId="{9C768062-792D-4EF6-8287-B4D5EA426C3E}">
      <dgm:prSet/>
      <dgm:spPr/>
      <dgm:t>
        <a:bodyPr/>
        <a:lstStyle/>
        <a:p>
          <a:r>
            <a:rPr lang="en-US" dirty="0"/>
            <a:t>Performed exploratory data analysis (EDA) using visualization and SQL:</a:t>
          </a:r>
        </a:p>
      </dgm:t>
    </dgm:pt>
    <dgm:pt modelId="{F6045E20-6D46-46D7-886F-19CD12E990F8}" type="parTrans" cxnId="{4F0BB92B-3135-4CE9-BB4D-A31E61CC981A}">
      <dgm:prSet/>
      <dgm:spPr/>
      <dgm:t>
        <a:bodyPr/>
        <a:lstStyle/>
        <a:p>
          <a:endParaRPr lang="en-US"/>
        </a:p>
      </dgm:t>
    </dgm:pt>
    <dgm:pt modelId="{E43AD92D-FB77-44E4-A8FF-ED4580C9A9FB}" type="sibTrans" cxnId="{4F0BB92B-3135-4CE9-BB4D-A31E61CC981A}">
      <dgm:prSet/>
      <dgm:spPr/>
      <dgm:t>
        <a:bodyPr/>
        <a:lstStyle/>
        <a:p>
          <a:endParaRPr lang="en-US"/>
        </a:p>
      </dgm:t>
    </dgm:pt>
    <dgm:pt modelId="{B4FCD8EF-B578-4A3E-A182-A007435CB63E}">
      <dgm:prSet/>
      <dgm:spPr/>
      <dgm:t>
        <a:bodyPr/>
        <a:lstStyle/>
        <a:p>
          <a:r>
            <a:rPr lang="en-US" dirty="0"/>
            <a:t>Used Scatter Plots and Bar Graphs to visualize relationships between variables</a:t>
          </a:r>
        </a:p>
      </dgm:t>
    </dgm:pt>
    <dgm:pt modelId="{37DFFAC0-DD7B-4C70-B28A-4C3923755E5E}" type="parTrans" cxnId="{6AC13187-DED5-4531-9AC7-03CC3779BC23}">
      <dgm:prSet/>
      <dgm:spPr/>
      <dgm:t>
        <a:bodyPr/>
        <a:lstStyle/>
        <a:p>
          <a:endParaRPr lang="en-US"/>
        </a:p>
      </dgm:t>
    </dgm:pt>
    <dgm:pt modelId="{170C3D60-766B-4DB0-B1AD-67B078D41891}" type="sibTrans" cxnId="{6AC13187-DED5-4531-9AC7-03CC3779BC23}">
      <dgm:prSet/>
      <dgm:spPr/>
      <dgm:t>
        <a:bodyPr/>
        <a:lstStyle/>
        <a:p>
          <a:endParaRPr lang="en-US"/>
        </a:p>
      </dgm:t>
    </dgm:pt>
    <dgm:pt modelId="{3F45E4C6-F679-4BF6-BB3F-7B0E959E1A94}">
      <dgm:prSet/>
      <dgm:spPr/>
      <dgm:t>
        <a:bodyPr/>
        <a:lstStyle/>
        <a:p>
          <a:r>
            <a:rPr lang="en-US" dirty="0"/>
            <a:t>Used SQL Queries to understand the data collected </a:t>
          </a:r>
        </a:p>
      </dgm:t>
    </dgm:pt>
    <dgm:pt modelId="{87DF1488-D3D1-4279-8DFF-6068DBE5D7C2}" type="parTrans" cxnId="{40BBE0E1-05D2-4E45-80B1-994B9B94A6E4}">
      <dgm:prSet/>
      <dgm:spPr/>
      <dgm:t>
        <a:bodyPr/>
        <a:lstStyle/>
        <a:p>
          <a:endParaRPr lang="en-US"/>
        </a:p>
      </dgm:t>
    </dgm:pt>
    <dgm:pt modelId="{50F8520B-684F-4954-969B-4D25C969312B}" type="sibTrans" cxnId="{40BBE0E1-05D2-4E45-80B1-994B9B94A6E4}">
      <dgm:prSet/>
      <dgm:spPr/>
      <dgm:t>
        <a:bodyPr/>
        <a:lstStyle/>
        <a:p>
          <a:endParaRPr lang="en-US"/>
        </a:p>
      </dgm:t>
    </dgm:pt>
    <dgm:pt modelId="{6B0042E8-D033-43CF-97B8-2124AA6AEA06}" type="pres">
      <dgm:prSet presAssocID="{96653AA7-4F5E-4F7A-8376-174C1697959D}" presName="Name0" presStyleCnt="0">
        <dgm:presLayoutVars>
          <dgm:dir/>
          <dgm:animLvl val="lvl"/>
          <dgm:resizeHandles val="exact"/>
        </dgm:presLayoutVars>
      </dgm:prSet>
      <dgm:spPr/>
    </dgm:pt>
    <dgm:pt modelId="{1CB1DBC8-F8CC-4828-884A-5FA09B99A55E}" type="pres">
      <dgm:prSet presAssocID="{399F400F-B9DE-4229-B920-8FF145E3E0EC}" presName="composite" presStyleCnt="0"/>
      <dgm:spPr/>
    </dgm:pt>
    <dgm:pt modelId="{68A2B2A5-90F4-4B03-88F3-C47B6B3CB6D6}" type="pres">
      <dgm:prSet presAssocID="{399F400F-B9DE-4229-B920-8FF145E3E0EC}" presName="parTx" presStyleLbl="alignNode1" presStyleIdx="0" presStyleCnt="3">
        <dgm:presLayoutVars>
          <dgm:chMax val="0"/>
          <dgm:chPref val="0"/>
          <dgm:bulletEnabled val="1"/>
        </dgm:presLayoutVars>
      </dgm:prSet>
      <dgm:spPr/>
    </dgm:pt>
    <dgm:pt modelId="{5EB247E2-373C-4C79-B179-D0E2BC0C9119}" type="pres">
      <dgm:prSet presAssocID="{399F400F-B9DE-4229-B920-8FF145E3E0EC}" presName="desTx" presStyleLbl="alignAccFollowNode1" presStyleIdx="0" presStyleCnt="3">
        <dgm:presLayoutVars>
          <dgm:bulletEnabled val="1"/>
        </dgm:presLayoutVars>
      </dgm:prSet>
      <dgm:spPr/>
    </dgm:pt>
    <dgm:pt modelId="{C97468BA-31D9-4CA1-AB6D-027030F7C227}" type="pres">
      <dgm:prSet presAssocID="{90C20EAB-EBC7-442F-BEC0-4D8E0E824C63}" presName="space" presStyleCnt="0"/>
      <dgm:spPr/>
    </dgm:pt>
    <dgm:pt modelId="{B233BDFC-B6D3-4735-85F6-7D059908EACF}" type="pres">
      <dgm:prSet presAssocID="{82252465-78FB-4DAB-ACE9-BF7D53C1ADA1}" presName="composite" presStyleCnt="0"/>
      <dgm:spPr/>
    </dgm:pt>
    <dgm:pt modelId="{0510DB37-0066-4318-87D9-A3E8DD8E00C3}" type="pres">
      <dgm:prSet presAssocID="{82252465-78FB-4DAB-ACE9-BF7D53C1ADA1}" presName="parTx" presStyleLbl="alignNode1" presStyleIdx="1" presStyleCnt="3">
        <dgm:presLayoutVars>
          <dgm:chMax val="0"/>
          <dgm:chPref val="0"/>
          <dgm:bulletEnabled val="1"/>
        </dgm:presLayoutVars>
      </dgm:prSet>
      <dgm:spPr/>
    </dgm:pt>
    <dgm:pt modelId="{2E135120-ABC9-4BCF-9AC8-6165E6AB0BDC}" type="pres">
      <dgm:prSet presAssocID="{82252465-78FB-4DAB-ACE9-BF7D53C1ADA1}" presName="desTx" presStyleLbl="alignAccFollowNode1" presStyleIdx="1" presStyleCnt="3">
        <dgm:presLayoutVars>
          <dgm:bulletEnabled val="1"/>
        </dgm:presLayoutVars>
      </dgm:prSet>
      <dgm:spPr/>
    </dgm:pt>
    <dgm:pt modelId="{5928F357-6AEE-4E07-A318-5343D069347B}" type="pres">
      <dgm:prSet presAssocID="{1A9DE18A-8DD3-47DC-83E8-80B215D0BDB5}" presName="space" presStyleCnt="0"/>
      <dgm:spPr/>
    </dgm:pt>
    <dgm:pt modelId="{33168DD1-F901-42BE-B734-E8DE063D857B}" type="pres">
      <dgm:prSet presAssocID="{9C768062-792D-4EF6-8287-B4D5EA426C3E}" presName="composite" presStyleCnt="0"/>
      <dgm:spPr/>
    </dgm:pt>
    <dgm:pt modelId="{DE0415B3-6554-4FDF-8CFC-FA63B29051EC}" type="pres">
      <dgm:prSet presAssocID="{9C768062-792D-4EF6-8287-B4D5EA426C3E}" presName="parTx" presStyleLbl="alignNode1" presStyleIdx="2" presStyleCnt="3">
        <dgm:presLayoutVars>
          <dgm:chMax val="0"/>
          <dgm:chPref val="0"/>
          <dgm:bulletEnabled val="1"/>
        </dgm:presLayoutVars>
      </dgm:prSet>
      <dgm:spPr/>
    </dgm:pt>
    <dgm:pt modelId="{E344450A-549B-46B9-9117-B8308BB2FDD6}" type="pres">
      <dgm:prSet presAssocID="{9C768062-792D-4EF6-8287-B4D5EA426C3E}" presName="desTx" presStyleLbl="alignAccFollowNode1" presStyleIdx="2" presStyleCnt="3">
        <dgm:presLayoutVars>
          <dgm:bulletEnabled val="1"/>
        </dgm:presLayoutVars>
      </dgm:prSet>
      <dgm:spPr/>
    </dgm:pt>
  </dgm:ptLst>
  <dgm:cxnLst>
    <dgm:cxn modelId="{B4113C0D-4478-4626-AF5D-7647C31E1AFA}" type="presOf" srcId="{3F45E4C6-F679-4BF6-BB3F-7B0E959E1A94}" destId="{E344450A-549B-46B9-9117-B8308BB2FDD6}" srcOrd="0" destOrd="1" presId="urn:microsoft.com/office/officeart/2005/8/layout/hList1"/>
    <dgm:cxn modelId="{D3EAD028-DF6B-435C-BFA9-B07A3303F8C6}" type="presOf" srcId="{2F1B8CFD-D05C-4B8C-BC38-58B695EF8FB9}" destId="{2E135120-ABC9-4BCF-9AC8-6165E6AB0BDC}" srcOrd="0" destOrd="0" presId="urn:microsoft.com/office/officeart/2005/8/layout/hList1"/>
    <dgm:cxn modelId="{A9F4AC29-7ED6-4C21-B6C4-593441B243A4}" srcId="{82252465-78FB-4DAB-ACE9-BF7D53C1ADA1}" destId="{E5C0C365-D0AD-4882-9B94-69F1CFC7F323}" srcOrd="3" destOrd="0" parTransId="{CE622780-08D7-406A-8A17-4A13106E4790}" sibTransId="{77B0C3D0-6513-42F9-BCA8-C9FC001FA65C}"/>
    <dgm:cxn modelId="{B0777D2B-B634-438B-8879-BBCE75424F2C}" type="presOf" srcId="{82252465-78FB-4DAB-ACE9-BF7D53C1ADA1}" destId="{0510DB37-0066-4318-87D9-A3E8DD8E00C3}" srcOrd="0" destOrd="0" presId="urn:microsoft.com/office/officeart/2005/8/layout/hList1"/>
    <dgm:cxn modelId="{4F0BB92B-3135-4CE9-BB4D-A31E61CC981A}" srcId="{96653AA7-4F5E-4F7A-8376-174C1697959D}" destId="{9C768062-792D-4EF6-8287-B4D5EA426C3E}" srcOrd="2" destOrd="0" parTransId="{F6045E20-6D46-46D7-886F-19CD12E990F8}" sibTransId="{E43AD92D-FB77-44E4-A8FF-ED4580C9A9FB}"/>
    <dgm:cxn modelId="{F097A32C-2D9E-417C-8AF2-BD110BCAB0BF}" type="presOf" srcId="{49308FCD-7B5B-4AF9-8B58-3833BC5229A8}" destId="{5EB247E2-373C-4C79-B179-D0E2BC0C9119}" srcOrd="0" destOrd="1" presId="urn:microsoft.com/office/officeart/2005/8/layout/hList1"/>
    <dgm:cxn modelId="{C23F3138-1EB1-4FE3-AD90-B696A390E3F9}" type="presOf" srcId="{11B0E119-4516-4DF1-A5AA-2550FD830EF4}" destId="{2E135120-ABC9-4BCF-9AC8-6165E6AB0BDC}" srcOrd="0" destOrd="2" presId="urn:microsoft.com/office/officeart/2005/8/layout/hList1"/>
    <dgm:cxn modelId="{50AD8847-D68D-484B-A458-5A51E24E5C62}" srcId="{96653AA7-4F5E-4F7A-8376-174C1697959D}" destId="{82252465-78FB-4DAB-ACE9-BF7D53C1ADA1}" srcOrd="1" destOrd="0" parTransId="{6F960859-313D-47A5-8049-325B00B3A491}" sibTransId="{1A9DE18A-8DD3-47DC-83E8-80B215D0BDB5}"/>
    <dgm:cxn modelId="{94E82E4B-D2B9-4F35-A045-DFDF76A05CD5}" type="presOf" srcId="{9C768062-792D-4EF6-8287-B4D5EA426C3E}" destId="{DE0415B3-6554-4FDF-8CFC-FA63B29051EC}" srcOrd="0" destOrd="0" presId="urn:microsoft.com/office/officeart/2005/8/layout/hList1"/>
    <dgm:cxn modelId="{00F2374E-6393-4C26-BF9D-A4FB8F2BE873}" srcId="{399F400F-B9DE-4229-B920-8FF145E3E0EC}" destId="{40F79D22-0BBD-4522-B807-60EDDD3DCA07}" srcOrd="0" destOrd="0" parTransId="{9CAF9022-72A5-432F-B32A-93731DF1D2E0}" sibTransId="{901487D3-4245-4A76-A0CE-68794F717481}"/>
    <dgm:cxn modelId="{6EEA266F-5142-4F8D-8C66-1C637CC0C3F3}" srcId="{96653AA7-4F5E-4F7A-8376-174C1697959D}" destId="{399F400F-B9DE-4229-B920-8FF145E3E0EC}" srcOrd="0" destOrd="0" parTransId="{4C3BC8F3-9B7E-4FCF-8659-CB20E49B84F1}" sibTransId="{90C20EAB-EBC7-442F-BEC0-4D8E0E824C63}"/>
    <dgm:cxn modelId="{F240D972-BDF6-4655-864B-70F1101E240C}" type="presOf" srcId="{E5C0C365-D0AD-4882-9B94-69F1CFC7F323}" destId="{2E135120-ABC9-4BCF-9AC8-6165E6AB0BDC}" srcOrd="0" destOrd="3" presId="urn:microsoft.com/office/officeart/2005/8/layout/hList1"/>
    <dgm:cxn modelId="{D7335E5A-A8D6-4397-A490-D50F8E2470E0}" type="presOf" srcId="{173626DF-0AE4-4D66-848A-DC1AF13BDF5D}" destId="{2E135120-ABC9-4BCF-9AC8-6165E6AB0BDC}" srcOrd="0" destOrd="1" presId="urn:microsoft.com/office/officeart/2005/8/layout/hList1"/>
    <dgm:cxn modelId="{D6FD0F80-0B8C-48D4-8D53-8791A1FC14C6}" type="presOf" srcId="{586FB6A8-BD69-49F8-BE09-451D3D1BA9A1}" destId="{2E135120-ABC9-4BCF-9AC8-6165E6AB0BDC}" srcOrd="0" destOrd="4" presId="urn:microsoft.com/office/officeart/2005/8/layout/hList1"/>
    <dgm:cxn modelId="{20314685-92A3-4B7A-BEA4-B248269895AB}" srcId="{82252465-78FB-4DAB-ACE9-BF7D53C1ADA1}" destId="{586FB6A8-BD69-49F8-BE09-451D3D1BA9A1}" srcOrd="4" destOrd="0" parTransId="{6CFF593F-8F84-41AD-891A-4DF0D00D2B88}" sibTransId="{95E9D39C-B217-4041-B0AB-B58B5BC527AB}"/>
    <dgm:cxn modelId="{6AC13187-DED5-4531-9AC7-03CC3779BC23}" srcId="{9C768062-792D-4EF6-8287-B4D5EA426C3E}" destId="{B4FCD8EF-B578-4A3E-A182-A007435CB63E}" srcOrd="0" destOrd="0" parTransId="{37DFFAC0-DD7B-4C70-B28A-4C3923755E5E}" sibTransId="{170C3D60-766B-4DB0-B1AD-67B078D41891}"/>
    <dgm:cxn modelId="{BF6D0489-3C35-4695-A5E3-88587B1269BB}" type="presOf" srcId="{40F79D22-0BBD-4522-B807-60EDDD3DCA07}" destId="{5EB247E2-373C-4C79-B179-D0E2BC0C9119}" srcOrd="0" destOrd="0" presId="urn:microsoft.com/office/officeart/2005/8/layout/hList1"/>
    <dgm:cxn modelId="{408A0E98-E749-4596-8FB1-4B8C5B5E8EB5}" srcId="{82252465-78FB-4DAB-ACE9-BF7D53C1ADA1}" destId="{173626DF-0AE4-4D66-848A-DC1AF13BDF5D}" srcOrd="1" destOrd="0" parTransId="{16D90928-0FB7-4D39-B511-FAA4BC86DC21}" sibTransId="{06628D20-7135-407F-801A-2E9F9B048FB6}"/>
    <dgm:cxn modelId="{818BAAAE-6C6B-48C3-A48E-B8A3899DB245}" type="presOf" srcId="{B4FCD8EF-B578-4A3E-A182-A007435CB63E}" destId="{E344450A-549B-46B9-9117-B8308BB2FDD6}" srcOrd="0" destOrd="0" presId="urn:microsoft.com/office/officeart/2005/8/layout/hList1"/>
    <dgm:cxn modelId="{25F2BAB7-4AEE-4941-A091-7CC0BF969D7C}" type="presOf" srcId="{96653AA7-4F5E-4F7A-8376-174C1697959D}" destId="{6B0042E8-D033-43CF-97B8-2124AA6AEA06}" srcOrd="0" destOrd="0" presId="urn:microsoft.com/office/officeart/2005/8/layout/hList1"/>
    <dgm:cxn modelId="{40BBE0E1-05D2-4E45-80B1-994B9B94A6E4}" srcId="{9C768062-792D-4EF6-8287-B4D5EA426C3E}" destId="{3F45E4C6-F679-4BF6-BB3F-7B0E959E1A94}" srcOrd="1" destOrd="0" parTransId="{87DF1488-D3D1-4279-8DFF-6068DBE5D7C2}" sibTransId="{50F8520B-684F-4954-969B-4D25C969312B}"/>
    <dgm:cxn modelId="{41788EE5-1CAC-4FC1-ABFF-7C24B5FDE5DF}" srcId="{82252465-78FB-4DAB-ACE9-BF7D53C1ADA1}" destId="{2F1B8CFD-D05C-4B8C-BC38-58B695EF8FB9}" srcOrd="0" destOrd="0" parTransId="{47C8D45B-5310-4B9D-A9DC-699D28C239A4}" sibTransId="{E750D595-B199-4A32-A95F-ECF908232BAD}"/>
    <dgm:cxn modelId="{920F6CE8-1C80-4158-9FDC-FC5AACBA5FE5}" type="presOf" srcId="{399F400F-B9DE-4229-B920-8FF145E3E0EC}" destId="{68A2B2A5-90F4-4B03-88F3-C47B6B3CB6D6}" srcOrd="0" destOrd="0" presId="urn:microsoft.com/office/officeart/2005/8/layout/hList1"/>
    <dgm:cxn modelId="{543356ED-30D0-40DE-A59C-2EF51B244C74}" srcId="{399F400F-B9DE-4229-B920-8FF145E3E0EC}" destId="{49308FCD-7B5B-4AF9-8B58-3833BC5229A8}" srcOrd="1" destOrd="0" parTransId="{963A4C69-02E3-4C58-8577-F328E822B448}" sibTransId="{00DCF432-9F48-4E73-8CA3-06C63A68220E}"/>
    <dgm:cxn modelId="{2F0868F7-BAD9-43C3-B05A-D5D8C3E74AA5}" srcId="{82252465-78FB-4DAB-ACE9-BF7D53C1ADA1}" destId="{11B0E119-4516-4DF1-A5AA-2550FD830EF4}" srcOrd="2" destOrd="0" parTransId="{6BF8BF25-B55F-4C50-9A06-C00B327E0974}" sibTransId="{ACCD8279-3553-48CB-9C8F-10E762499075}"/>
    <dgm:cxn modelId="{5C4E7A74-2574-4CC3-9017-96DCEE879037}" type="presParOf" srcId="{6B0042E8-D033-43CF-97B8-2124AA6AEA06}" destId="{1CB1DBC8-F8CC-4828-884A-5FA09B99A55E}" srcOrd="0" destOrd="0" presId="urn:microsoft.com/office/officeart/2005/8/layout/hList1"/>
    <dgm:cxn modelId="{3F11E9B5-432D-4908-B2C9-844CE4CE0359}" type="presParOf" srcId="{1CB1DBC8-F8CC-4828-884A-5FA09B99A55E}" destId="{68A2B2A5-90F4-4B03-88F3-C47B6B3CB6D6}" srcOrd="0" destOrd="0" presId="urn:microsoft.com/office/officeart/2005/8/layout/hList1"/>
    <dgm:cxn modelId="{56F100E5-C73E-44F3-A2EB-7495BE8C48F7}" type="presParOf" srcId="{1CB1DBC8-F8CC-4828-884A-5FA09B99A55E}" destId="{5EB247E2-373C-4C79-B179-D0E2BC0C9119}" srcOrd="1" destOrd="0" presId="urn:microsoft.com/office/officeart/2005/8/layout/hList1"/>
    <dgm:cxn modelId="{6BE8F391-9DAF-4592-9A7F-F60298445413}" type="presParOf" srcId="{6B0042E8-D033-43CF-97B8-2124AA6AEA06}" destId="{C97468BA-31D9-4CA1-AB6D-027030F7C227}" srcOrd="1" destOrd="0" presId="urn:microsoft.com/office/officeart/2005/8/layout/hList1"/>
    <dgm:cxn modelId="{A4456AE9-D409-4604-89CB-7EE3D05FAF05}" type="presParOf" srcId="{6B0042E8-D033-43CF-97B8-2124AA6AEA06}" destId="{B233BDFC-B6D3-4735-85F6-7D059908EACF}" srcOrd="2" destOrd="0" presId="urn:microsoft.com/office/officeart/2005/8/layout/hList1"/>
    <dgm:cxn modelId="{22D7FC5B-0C08-487A-A1A4-630D7296A675}" type="presParOf" srcId="{B233BDFC-B6D3-4735-85F6-7D059908EACF}" destId="{0510DB37-0066-4318-87D9-A3E8DD8E00C3}" srcOrd="0" destOrd="0" presId="urn:microsoft.com/office/officeart/2005/8/layout/hList1"/>
    <dgm:cxn modelId="{024FE183-4394-4D13-B901-9C31341E2715}" type="presParOf" srcId="{B233BDFC-B6D3-4735-85F6-7D059908EACF}" destId="{2E135120-ABC9-4BCF-9AC8-6165E6AB0BDC}" srcOrd="1" destOrd="0" presId="urn:microsoft.com/office/officeart/2005/8/layout/hList1"/>
    <dgm:cxn modelId="{891C141C-4E21-4351-BE37-E6B7EE95B552}" type="presParOf" srcId="{6B0042E8-D033-43CF-97B8-2124AA6AEA06}" destId="{5928F357-6AEE-4E07-A318-5343D069347B}" srcOrd="3" destOrd="0" presId="urn:microsoft.com/office/officeart/2005/8/layout/hList1"/>
    <dgm:cxn modelId="{A26E4A89-651E-4500-B879-D2EA6628EAFB}" type="presParOf" srcId="{6B0042E8-D033-43CF-97B8-2124AA6AEA06}" destId="{33168DD1-F901-42BE-B734-E8DE063D857B}" srcOrd="4" destOrd="0" presId="urn:microsoft.com/office/officeart/2005/8/layout/hList1"/>
    <dgm:cxn modelId="{CA514A98-9BD3-43A3-BD4B-B58026DCD951}" type="presParOf" srcId="{33168DD1-F901-42BE-B734-E8DE063D857B}" destId="{DE0415B3-6554-4FDF-8CFC-FA63B29051EC}" srcOrd="0" destOrd="0" presId="urn:microsoft.com/office/officeart/2005/8/layout/hList1"/>
    <dgm:cxn modelId="{FA056A82-5169-443F-84FC-CC87062E7151}" type="presParOf" srcId="{33168DD1-F901-42BE-B734-E8DE063D857B}" destId="{E344450A-549B-46B9-9117-B8308BB2FDD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EE1F53-E8FC-45B3-B62E-281B4F43043E}" type="doc">
      <dgm:prSet loTypeId="urn:microsoft.com/office/officeart/2005/8/layout/hList1" loCatId="list" qsTypeId="urn:microsoft.com/office/officeart/2005/8/quickstyle/simple4" qsCatId="simple" csTypeId="urn:microsoft.com/office/officeart/2005/8/colors/colorful5" csCatId="colorful"/>
      <dgm:spPr/>
      <dgm:t>
        <a:bodyPr/>
        <a:lstStyle/>
        <a:p>
          <a:endParaRPr lang="en-US"/>
        </a:p>
      </dgm:t>
    </dgm:pt>
    <dgm:pt modelId="{8ADB5CAB-2FDA-4D0E-B5A8-4F71E7477715}">
      <dgm:prSet/>
      <dgm:spPr/>
      <dgm:t>
        <a:bodyPr/>
        <a:lstStyle/>
        <a:p>
          <a:r>
            <a:rPr lang="en-US" dirty="0"/>
            <a:t>Perform interactive visual analytics using Folium and </a:t>
          </a:r>
          <a:r>
            <a:rPr lang="en-US" dirty="0" err="1"/>
            <a:t>Plotly</a:t>
          </a:r>
          <a:r>
            <a:rPr lang="en-US" dirty="0"/>
            <a:t> Dash</a:t>
          </a:r>
        </a:p>
      </dgm:t>
    </dgm:pt>
    <dgm:pt modelId="{5BD37187-48CE-4290-93D4-195D29B011E7}" type="parTrans" cxnId="{AA34F1A4-2051-46C2-8245-4A9790A8D1CF}">
      <dgm:prSet/>
      <dgm:spPr/>
      <dgm:t>
        <a:bodyPr/>
        <a:lstStyle/>
        <a:p>
          <a:endParaRPr lang="en-US"/>
        </a:p>
      </dgm:t>
    </dgm:pt>
    <dgm:pt modelId="{A9679B00-DC62-4F29-99C7-578E25E18D88}" type="sibTrans" cxnId="{AA34F1A4-2051-46C2-8245-4A9790A8D1CF}">
      <dgm:prSet/>
      <dgm:spPr/>
      <dgm:t>
        <a:bodyPr/>
        <a:lstStyle/>
        <a:p>
          <a:endParaRPr lang="en-US"/>
        </a:p>
      </dgm:t>
    </dgm:pt>
    <dgm:pt modelId="{EFB53A24-FA79-4231-9ADF-48AC7D8A6586}">
      <dgm:prSet/>
      <dgm:spPr/>
      <dgm:t>
        <a:bodyPr/>
        <a:lstStyle/>
        <a:p>
          <a:r>
            <a:rPr lang="en-US" b="0" dirty="0">
              <a:latin typeface="Calibri Light"/>
              <a:cs typeface="Calibri Light"/>
            </a:rPr>
            <a:t>Interactive </a:t>
          </a:r>
          <a:r>
            <a:rPr lang="en-US" b="0" dirty="0" err="1">
              <a:latin typeface="Calibri Light"/>
              <a:cs typeface="Calibri Light"/>
            </a:rPr>
            <a:t>Plotly</a:t>
          </a:r>
          <a:r>
            <a:rPr lang="en-US" b="0" dirty="0">
              <a:latin typeface="Calibri Light"/>
              <a:cs typeface="Calibri Light"/>
            </a:rPr>
            <a:t> Web App to visualize payload and success launch data at each Launch Site</a:t>
          </a:r>
        </a:p>
      </dgm:t>
    </dgm:pt>
    <dgm:pt modelId="{B0F467C7-B4F5-45E6-A7F8-D5A694BE6B5D}" type="parTrans" cxnId="{4FBB3B89-88BA-4398-AFBD-098E2985081B}">
      <dgm:prSet/>
      <dgm:spPr/>
      <dgm:t>
        <a:bodyPr/>
        <a:lstStyle/>
        <a:p>
          <a:endParaRPr lang="en-US"/>
        </a:p>
      </dgm:t>
    </dgm:pt>
    <dgm:pt modelId="{2CEF4525-F19F-4BEE-9CCB-4861981F68BC}" type="sibTrans" cxnId="{4FBB3B89-88BA-4398-AFBD-098E2985081B}">
      <dgm:prSet/>
      <dgm:spPr/>
      <dgm:t>
        <a:bodyPr/>
        <a:lstStyle/>
        <a:p>
          <a:endParaRPr lang="en-US"/>
        </a:p>
      </dgm:t>
    </dgm:pt>
    <dgm:pt modelId="{BA71C248-5F19-4968-BDDA-93F34CB659AE}">
      <dgm:prSet/>
      <dgm:spPr/>
      <dgm:t>
        <a:bodyPr/>
        <a:lstStyle/>
        <a:p>
          <a:r>
            <a:rPr lang="en-US" b="0" dirty="0">
              <a:latin typeface="Calibri Light"/>
              <a:cs typeface="Calibri Light"/>
            </a:rPr>
            <a:t>Exploring Launch Sites using interactive Folium Maps </a:t>
          </a:r>
        </a:p>
      </dgm:t>
    </dgm:pt>
    <dgm:pt modelId="{6B4018BC-39F9-439C-92BF-E7AECB50764A}" type="parTrans" cxnId="{535160C9-D35A-48E6-A6EF-2C0FFDFF99AC}">
      <dgm:prSet/>
      <dgm:spPr/>
      <dgm:t>
        <a:bodyPr/>
        <a:lstStyle/>
        <a:p>
          <a:endParaRPr lang="en-US"/>
        </a:p>
      </dgm:t>
    </dgm:pt>
    <dgm:pt modelId="{FE450E44-47FA-494F-9214-9D5BAA241777}" type="sibTrans" cxnId="{535160C9-D35A-48E6-A6EF-2C0FFDFF99AC}">
      <dgm:prSet/>
      <dgm:spPr/>
      <dgm:t>
        <a:bodyPr/>
        <a:lstStyle/>
        <a:p>
          <a:endParaRPr lang="en-US"/>
        </a:p>
      </dgm:t>
    </dgm:pt>
    <dgm:pt modelId="{A0D4D5FC-4CC6-49F7-9205-71F239824914}">
      <dgm:prSet/>
      <dgm:spPr/>
      <dgm:t>
        <a:bodyPr/>
        <a:lstStyle/>
        <a:p>
          <a:r>
            <a:rPr lang="en-US" b="0" dirty="0">
              <a:latin typeface="Calibri Light"/>
              <a:cs typeface="Calibri Light"/>
            </a:rPr>
            <a:t>Perform predictive analysis using classification models:</a:t>
          </a:r>
        </a:p>
      </dgm:t>
    </dgm:pt>
    <dgm:pt modelId="{9B582668-693E-4F48-B5C2-8202641CAFB3}" type="parTrans" cxnId="{D1B98408-FE78-4F81-A1C4-55D1C78C722F}">
      <dgm:prSet/>
      <dgm:spPr/>
      <dgm:t>
        <a:bodyPr/>
        <a:lstStyle/>
        <a:p>
          <a:endParaRPr lang="en-US"/>
        </a:p>
      </dgm:t>
    </dgm:pt>
    <dgm:pt modelId="{CD93C112-7606-4990-87F7-7FB9F5851D27}" type="sibTrans" cxnId="{D1B98408-FE78-4F81-A1C4-55D1C78C722F}">
      <dgm:prSet/>
      <dgm:spPr/>
      <dgm:t>
        <a:bodyPr/>
        <a:lstStyle/>
        <a:p>
          <a:endParaRPr lang="en-US"/>
        </a:p>
      </dgm:t>
    </dgm:pt>
    <dgm:pt modelId="{5BA44800-3F67-44FA-9B66-F415746E9163}">
      <dgm:prSet/>
      <dgm:spPr/>
      <dgm:t>
        <a:bodyPr/>
        <a:lstStyle/>
        <a:p>
          <a:r>
            <a:rPr lang="en-US" b="0" dirty="0">
              <a:latin typeface="Calibri Light"/>
              <a:cs typeface="Calibri Light"/>
            </a:rPr>
            <a:t>Built and tuned multiple classification models to predict landing success</a:t>
          </a:r>
        </a:p>
      </dgm:t>
    </dgm:pt>
    <dgm:pt modelId="{65893CA0-9E5E-4238-8DFA-33331CD22E6B}" type="parTrans" cxnId="{2757FA85-C219-486A-9E6E-E2B197C99015}">
      <dgm:prSet/>
      <dgm:spPr/>
      <dgm:t>
        <a:bodyPr/>
        <a:lstStyle/>
        <a:p>
          <a:endParaRPr lang="en-US"/>
        </a:p>
      </dgm:t>
    </dgm:pt>
    <dgm:pt modelId="{30694287-192E-427B-8D78-475A8BDF3E6C}" type="sibTrans" cxnId="{2757FA85-C219-486A-9E6E-E2B197C99015}">
      <dgm:prSet/>
      <dgm:spPr/>
      <dgm:t>
        <a:bodyPr/>
        <a:lstStyle/>
        <a:p>
          <a:endParaRPr lang="en-US"/>
        </a:p>
      </dgm:t>
    </dgm:pt>
    <dgm:pt modelId="{F8AEE80B-0FE8-4D64-AB7C-44A54A75FD2C}">
      <dgm:prSet/>
      <dgm:spPr/>
      <dgm:t>
        <a:bodyPr/>
        <a:lstStyle/>
        <a:p>
          <a:r>
            <a:rPr lang="en-US" b="0" dirty="0">
              <a:latin typeface="Calibri Light"/>
              <a:cs typeface="Calibri Light"/>
            </a:rPr>
            <a:t>Used Grid Search and Cross Validation to find the best model parameters for each model tested (Logistic, SVM, Decision Tree, and KNN)</a:t>
          </a:r>
        </a:p>
      </dgm:t>
    </dgm:pt>
    <dgm:pt modelId="{628B1DC0-3A68-457F-B9C0-1DA2C3C2FE96}" type="parTrans" cxnId="{28C8CB32-B9BE-4B63-A535-FDD0A202790D}">
      <dgm:prSet/>
      <dgm:spPr/>
      <dgm:t>
        <a:bodyPr/>
        <a:lstStyle/>
        <a:p>
          <a:endParaRPr lang="en-US"/>
        </a:p>
      </dgm:t>
    </dgm:pt>
    <dgm:pt modelId="{09060C23-990C-470F-8870-3E23DE83201F}" type="sibTrans" cxnId="{28C8CB32-B9BE-4B63-A535-FDD0A202790D}">
      <dgm:prSet/>
      <dgm:spPr/>
      <dgm:t>
        <a:bodyPr/>
        <a:lstStyle/>
        <a:p>
          <a:endParaRPr lang="en-US"/>
        </a:p>
      </dgm:t>
    </dgm:pt>
    <dgm:pt modelId="{7E3E7EE4-43CC-4844-BA87-B85CDD210441}">
      <dgm:prSet/>
      <dgm:spPr/>
      <dgm:t>
        <a:bodyPr/>
        <a:lstStyle/>
        <a:p>
          <a:r>
            <a:rPr lang="en-US" b="0" dirty="0">
              <a:latin typeface="Calibri Light"/>
              <a:cs typeface="Calibri Light"/>
            </a:rPr>
            <a:t>Split Data into testing and training to test model accuracy resilience on Out of Sample Data</a:t>
          </a:r>
        </a:p>
      </dgm:t>
    </dgm:pt>
    <dgm:pt modelId="{7EF34375-712D-4727-92C0-453E5BE189AA}" type="parTrans" cxnId="{09638F46-8B25-4BB4-8FD7-17B0F4628557}">
      <dgm:prSet/>
      <dgm:spPr/>
      <dgm:t>
        <a:bodyPr/>
        <a:lstStyle/>
        <a:p>
          <a:endParaRPr lang="en-US"/>
        </a:p>
      </dgm:t>
    </dgm:pt>
    <dgm:pt modelId="{87683731-D458-455D-B0EC-99FE98C50F7C}" type="sibTrans" cxnId="{09638F46-8B25-4BB4-8FD7-17B0F4628557}">
      <dgm:prSet/>
      <dgm:spPr/>
      <dgm:t>
        <a:bodyPr/>
        <a:lstStyle/>
        <a:p>
          <a:endParaRPr lang="en-US"/>
        </a:p>
      </dgm:t>
    </dgm:pt>
    <dgm:pt modelId="{1CC9E4DD-9003-4F38-B106-7E31FBE544C2}">
      <dgm:prSet/>
      <dgm:spPr/>
      <dgm:t>
        <a:bodyPr/>
        <a:lstStyle/>
        <a:p>
          <a:pPr rtl="0"/>
          <a:r>
            <a:rPr lang="en-US" b="0" dirty="0">
              <a:latin typeface="Calibri Light"/>
              <a:cs typeface="Calibri Light"/>
            </a:rPr>
            <a:t>Selected top performing Model on both testing and training set based on accuracy </a:t>
          </a:r>
          <a:r>
            <a:rPr lang="en-US" b="0" dirty="0">
              <a:latin typeface="Calibri Light"/>
              <a:cs typeface="Arial"/>
            </a:rPr>
            <a:t>of predictions</a:t>
          </a:r>
        </a:p>
      </dgm:t>
    </dgm:pt>
    <dgm:pt modelId="{ABF927EF-195E-49C3-ADF7-5C34A219B697}" type="parTrans" cxnId="{7D15C86B-5264-4DB5-A0DC-42BF91F4F8C5}">
      <dgm:prSet/>
      <dgm:spPr/>
      <dgm:t>
        <a:bodyPr/>
        <a:lstStyle/>
        <a:p>
          <a:endParaRPr lang="en-US"/>
        </a:p>
      </dgm:t>
    </dgm:pt>
    <dgm:pt modelId="{A9BEB146-B63E-4318-80C5-76C7CA599A7B}" type="sibTrans" cxnId="{7D15C86B-5264-4DB5-A0DC-42BF91F4F8C5}">
      <dgm:prSet/>
      <dgm:spPr/>
      <dgm:t>
        <a:bodyPr/>
        <a:lstStyle/>
        <a:p>
          <a:endParaRPr lang="en-US"/>
        </a:p>
      </dgm:t>
    </dgm:pt>
    <dgm:pt modelId="{CBAD98CE-BD4D-488C-9722-8AF275A5ACEB}" type="pres">
      <dgm:prSet presAssocID="{D5EE1F53-E8FC-45B3-B62E-281B4F43043E}" presName="Name0" presStyleCnt="0">
        <dgm:presLayoutVars>
          <dgm:dir/>
          <dgm:animLvl val="lvl"/>
          <dgm:resizeHandles val="exact"/>
        </dgm:presLayoutVars>
      </dgm:prSet>
      <dgm:spPr/>
    </dgm:pt>
    <dgm:pt modelId="{998E1D4B-D47D-433E-9C35-1C0F42388F88}" type="pres">
      <dgm:prSet presAssocID="{8ADB5CAB-2FDA-4D0E-B5A8-4F71E7477715}" presName="composite" presStyleCnt="0"/>
      <dgm:spPr/>
    </dgm:pt>
    <dgm:pt modelId="{8A0A4905-BDD6-457E-97A8-47191819D0E6}" type="pres">
      <dgm:prSet presAssocID="{8ADB5CAB-2FDA-4D0E-B5A8-4F71E7477715}" presName="parTx" presStyleLbl="alignNode1" presStyleIdx="0" presStyleCnt="2">
        <dgm:presLayoutVars>
          <dgm:chMax val="0"/>
          <dgm:chPref val="0"/>
          <dgm:bulletEnabled val="1"/>
        </dgm:presLayoutVars>
      </dgm:prSet>
      <dgm:spPr/>
    </dgm:pt>
    <dgm:pt modelId="{D4C3E19C-6B83-4E6D-8456-1AFAB6F7C01F}" type="pres">
      <dgm:prSet presAssocID="{8ADB5CAB-2FDA-4D0E-B5A8-4F71E7477715}" presName="desTx" presStyleLbl="alignAccFollowNode1" presStyleIdx="0" presStyleCnt="2">
        <dgm:presLayoutVars>
          <dgm:bulletEnabled val="1"/>
        </dgm:presLayoutVars>
      </dgm:prSet>
      <dgm:spPr/>
    </dgm:pt>
    <dgm:pt modelId="{152E612F-1BFA-443C-9C09-E4434C7ECEB5}" type="pres">
      <dgm:prSet presAssocID="{A9679B00-DC62-4F29-99C7-578E25E18D88}" presName="space" presStyleCnt="0"/>
      <dgm:spPr/>
    </dgm:pt>
    <dgm:pt modelId="{EE951FF6-F740-4289-977E-0942DF5F0AAA}" type="pres">
      <dgm:prSet presAssocID="{A0D4D5FC-4CC6-49F7-9205-71F239824914}" presName="composite" presStyleCnt="0"/>
      <dgm:spPr/>
    </dgm:pt>
    <dgm:pt modelId="{C3ECB0D3-7A00-466D-8D71-86B5967B0065}" type="pres">
      <dgm:prSet presAssocID="{A0D4D5FC-4CC6-49F7-9205-71F239824914}" presName="parTx" presStyleLbl="alignNode1" presStyleIdx="1" presStyleCnt="2">
        <dgm:presLayoutVars>
          <dgm:chMax val="0"/>
          <dgm:chPref val="0"/>
          <dgm:bulletEnabled val="1"/>
        </dgm:presLayoutVars>
      </dgm:prSet>
      <dgm:spPr/>
    </dgm:pt>
    <dgm:pt modelId="{67B39756-7DFF-4739-B51D-E0712E8AF187}" type="pres">
      <dgm:prSet presAssocID="{A0D4D5FC-4CC6-49F7-9205-71F239824914}" presName="desTx" presStyleLbl="alignAccFollowNode1" presStyleIdx="1" presStyleCnt="2">
        <dgm:presLayoutVars>
          <dgm:bulletEnabled val="1"/>
        </dgm:presLayoutVars>
      </dgm:prSet>
      <dgm:spPr/>
    </dgm:pt>
  </dgm:ptLst>
  <dgm:cxnLst>
    <dgm:cxn modelId="{D1B98408-FE78-4F81-A1C4-55D1C78C722F}" srcId="{D5EE1F53-E8FC-45B3-B62E-281B4F43043E}" destId="{A0D4D5FC-4CC6-49F7-9205-71F239824914}" srcOrd="1" destOrd="0" parTransId="{9B582668-693E-4F48-B5C2-8202641CAFB3}" sibTransId="{CD93C112-7606-4990-87F7-7FB9F5851D27}"/>
    <dgm:cxn modelId="{28C8CB32-B9BE-4B63-A535-FDD0A202790D}" srcId="{A0D4D5FC-4CC6-49F7-9205-71F239824914}" destId="{F8AEE80B-0FE8-4D64-AB7C-44A54A75FD2C}" srcOrd="1" destOrd="0" parTransId="{628B1DC0-3A68-457F-B9C0-1DA2C3C2FE96}" sibTransId="{09060C23-990C-470F-8870-3E23DE83201F}"/>
    <dgm:cxn modelId="{87138933-BD75-4CF9-9AE9-C2544031F1CD}" type="presOf" srcId="{8ADB5CAB-2FDA-4D0E-B5A8-4F71E7477715}" destId="{8A0A4905-BDD6-457E-97A8-47191819D0E6}" srcOrd="0" destOrd="0" presId="urn:microsoft.com/office/officeart/2005/8/layout/hList1"/>
    <dgm:cxn modelId="{BD631234-587B-4D83-8CDF-2B010C31D02F}" type="presOf" srcId="{5BA44800-3F67-44FA-9B66-F415746E9163}" destId="{67B39756-7DFF-4739-B51D-E0712E8AF187}" srcOrd="0" destOrd="0" presId="urn:microsoft.com/office/officeart/2005/8/layout/hList1"/>
    <dgm:cxn modelId="{69EDA73C-BEEA-46D2-A532-67049BCA4FCE}" type="presOf" srcId="{F8AEE80B-0FE8-4D64-AB7C-44A54A75FD2C}" destId="{67B39756-7DFF-4739-B51D-E0712E8AF187}" srcOrd="0" destOrd="1" presId="urn:microsoft.com/office/officeart/2005/8/layout/hList1"/>
    <dgm:cxn modelId="{804FA75B-D27C-4AD7-BC72-499876380D5C}" type="presOf" srcId="{1CC9E4DD-9003-4F38-B106-7E31FBE544C2}" destId="{67B39756-7DFF-4739-B51D-E0712E8AF187}" srcOrd="0" destOrd="3" presId="urn:microsoft.com/office/officeart/2005/8/layout/hList1"/>
    <dgm:cxn modelId="{83526F60-5078-4342-BBF5-4C6A7D633416}" type="presOf" srcId="{EFB53A24-FA79-4231-9ADF-48AC7D8A6586}" destId="{D4C3E19C-6B83-4E6D-8456-1AFAB6F7C01F}" srcOrd="0" destOrd="0" presId="urn:microsoft.com/office/officeart/2005/8/layout/hList1"/>
    <dgm:cxn modelId="{5C566962-E2A2-4249-8056-544377389FFF}" type="presOf" srcId="{D5EE1F53-E8FC-45B3-B62E-281B4F43043E}" destId="{CBAD98CE-BD4D-488C-9722-8AF275A5ACEB}" srcOrd="0" destOrd="0" presId="urn:microsoft.com/office/officeart/2005/8/layout/hList1"/>
    <dgm:cxn modelId="{09638F46-8B25-4BB4-8FD7-17B0F4628557}" srcId="{A0D4D5FC-4CC6-49F7-9205-71F239824914}" destId="{7E3E7EE4-43CC-4844-BA87-B85CDD210441}" srcOrd="2" destOrd="0" parTransId="{7EF34375-712D-4727-92C0-453E5BE189AA}" sibTransId="{87683731-D458-455D-B0EC-99FE98C50F7C}"/>
    <dgm:cxn modelId="{7D15C86B-5264-4DB5-A0DC-42BF91F4F8C5}" srcId="{A0D4D5FC-4CC6-49F7-9205-71F239824914}" destId="{1CC9E4DD-9003-4F38-B106-7E31FBE544C2}" srcOrd="3" destOrd="0" parTransId="{ABF927EF-195E-49C3-ADF7-5C34A219B697}" sibTransId="{A9BEB146-B63E-4318-80C5-76C7CA599A7B}"/>
    <dgm:cxn modelId="{2757FA85-C219-486A-9E6E-E2B197C99015}" srcId="{A0D4D5FC-4CC6-49F7-9205-71F239824914}" destId="{5BA44800-3F67-44FA-9B66-F415746E9163}" srcOrd="0" destOrd="0" parTransId="{65893CA0-9E5E-4238-8DFA-33331CD22E6B}" sibTransId="{30694287-192E-427B-8D78-475A8BDF3E6C}"/>
    <dgm:cxn modelId="{4FBB3B89-88BA-4398-AFBD-098E2985081B}" srcId="{8ADB5CAB-2FDA-4D0E-B5A8-4F71E7477715}" destId="{EFB53A24-FA79-4231-9ADF-48AC7D8A6586}" srcOrd="0" destOrd="0" parTransId="{B0F467C7-B4F5-45E6-A7F8-D5A694BE6B5D}" sibTransId="{2CEF4525-F19F-4BEE-9CCB-4861981F68BC}"/>
    <dgm:cxn modelId="{68360F8C-DC5B-4BFE-A509-C4601C4FC4D5}" type="presOf" srcId="{7E3E7EE4-43CC-4844-BA87-B85CDD210441}" destId="{67B39756-7DFF-4739-B51D-E0712E8AF187}" srcOrd="0" destOrd="2" presId="urn:microsoft.com/office/officeart/2005/8/layout/hList1"/>
    <dgm:cxn modelId="{AA34F1A4-2051-46C2-8245-4A9790A8D1CF}" srcId="{D5EE1F53-E8FC-45B3-B62E-281B4F43043E}" destId="{8ADB5CAB-2FDA-4D0E-B5A8-4F71E7477715}" srcOrd="0" destOrd="0" parTransId="{5BD37187-48CE-4290-93D4-195D29B011E7}" sibTransId="{A9679B00-DC62-4F29-99C7-578E25E18D88}"/>
    <dgm:cxn modelId="{06DD46B2-08E1-43A8-BB22-3413B05A593A}" type="presOf" srcId="{A0D4D5FC-4CC6-49F7-9205-71F239824914}" destId="{C3ECB0D3-7A00-466D-8D71-86B5967B0065}" srcOrd="0" destOrd="0" presId="urn:microsoft.com/office/officeart/2005/8/layout/hList1"/>
    <dgm:cxn modelId="{1765B5C6-EAA9-49A9-BB78-FC38BCE6C50F}" type="presOf" srcId="{BA71C248-5F19-4968-BDDA-93F34CB659AE}" destId="{D4C3E19C-6B83-4E6D-8456-1AFAB6F7C01F}" srcOrd="0" destOrd="1" presId="urn:microsoft.com/office/officeart/2005/8/layout/hList1"/>
    <dgm:cxn modelId="{535160C9-D35A-48E6-A6EF-2C0FFDFF99AC}" srcId="{8ADB5CAB-2FDA-4D0E-B5A8-4F71E7477715}" destId="{BA71C248-5F19-4968-BDDA-93F34CB659AE}" srcOrd="1" destOrd="0" parTransId="{6B4018BC-39F9-439C-92BF-E7AECB50764A}" sibTransId="{FE450E44-47FA-494F-9214-9D5BAA241777}"/>
    <dgm:cxn modelId="{2B03D550-4223-4975-9EF9-818AC0C66A17}" type="presParOf" srcId="{CBAD98CE-BD4D-488C-9722-8AF275A5ACEB}" destId="{998E1D4B-D47D-433E-9C35-1C0F42388F88}" srcOrd="0" destOrd="0" presId="urn:microsoft.com/office/officeart/2005/8/layout/hList1"/>
    <dgm:cxn modelId="{F8EA83F9-5937-42B9-A56C-1ABE55EF40F4}" type="presParOf" srcId="{998E1D4B-D47D-433E-9C35-1C0F42388F88}" destId="{8A0A4905-BDD6-457E-97A8-47191819D0E6}" srcOrd="0" destOrd="0" presId="urn:microsoft.com/office/officeart/2005/8/layout/hList1"/>
    <dgm:cxn modelId="{B4D93772-5EEC-4A44-ABE2-DF4A61CF8639}" type="presParOf" srcId="{998E1D4B-D47D-433E-9C35-1C0F42388F88}" destId="{D4C3E19C-6B83-4E6D-8456-1AFAB6F7C01F}" srcOrd="1" destOrd="0" presId="urn:microsoft.com/office/officeart/2005/8/layout/hList1"/>
    <dgm:cxn modelId="{F8F9B768-80B4-4F27-A7A2-716D156B5694}" type="presParOf" srcId="{CBAD98CE-BD4D-488C-9722-8AF275A5ACEB}" destId="{152E612F-1BFA-443C-9C09-E4434C7ECEB5}" srcOrd="1" destOrd="0" presId="urn:microsoft.com/office/officeart/2005/8/layout/hList1"/>
    <dgm:cxn modelId="{773DA0DE-7C85-4B48-8967-6103490E66BF}" type="presParOf" srcId="{CBAD98CE-BD4D-488C-9722-8AF275A5ACEB}" destId="{EE951FF6-F740-4289-977E-0942DF5F0AAA}" srcOrd="2" destOrd="0" presId="urn:microsoft.com/office/officeart/2005/8/layout/hList1"/>
    <dgm:cxn modelId="{56DFFB4E-9C0E-49B4-B5F3-2E1867BA2F28}" type="presParOf" srcId="{EE951FF6-F740-4289-977E-0942DF5F0AAA}" destId="{C3ECB0D3-7A00-466D-8D71-86B5967B0065}" srcOrd="0" destOrd="0" presId="urn:microsoft.com/office/officeart/2005/8/layout/hList1"/>
    <dgm:cxn modelId="{B9BB3F90-00FB-452C-989A-C80DF2277C44}" type="presParOf" srcId="{EE951FF6-F740-4289-977E-0942DF5F0AAA}" destId="{67B39756-7DFF-4739-B51D-E0712E8AF18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7FEC40-1D6F-4AD9-89B6-B5DF2C6095D6}" type="doc">
      <dgm:prSet loTypeId="urn:microsoft.com/office/officeart/2016/7/layout/VerticalSolidActionList" loCatId="List" qsTypeId="urn:microsoft.com/office/officeart/2005/8/quickstyle/simple2" qsCatId="simple" csTypeId="urn:microsoft.com/office/officeart/2005/8/colors/colorful5" csCatId="colorful"/>
      <dgm:spPr/>
      <dgm:t>
        <a:bodyPr/>
        <a:lstStyle/>
        <a:p>
          <a:endParaRPr lang="en-US"/>
        </a:p>
      </dgm:t>
    </dgm:pt>
    <dgm:pt modelId="{B2474F0E-2A2B-4832-9CCD-5D2A8F34E748}">
      <dgm:prSet/>
      <dgm:spPr/>
      <dgm:t>
        <a:bodyPr/>
        <a:lstStyle/>
        <a:p>
          <a:r>
            <a:rPr lang="en-US" dirty="0">
              <a:latin typeface="Calibri Light" panose="020F0302020204030204"/>
            </a:rPr>
            <a:t>Build</a:t>
          </a:r>
          <a:endParaRPr lang="en-US" dirty="0"/>
        </a:p>
      </dgm:t>
    </dgm:pt>
    <dgm:pt modelId="{A02F6616-4B9B-47FD-8B05-49BD65D4AA02}" type="parTrans" cxnId="{030257EF-80AC-4CC8-B13B-AB58151D0FA8}">
      <dgm:prSet/>
      <dgm:spPr/>
      <dgm:t>
        <a:bodyPr/>
        <a:lstStyle/>
        <a:p>
          <a:endParaRPr lang="en-US"/>
        </a:p>
      </dgm:t>
    </dgm:pt>
    <dgm:pt modelId="{345753E9-497B-4224-B725-EA8F56DEACB9}" type="sibTrans" cxnId="{030257EF-80AC-4CC8-B13B-AB58151D0FA8}">
      <dgm:prSet/>
      <dgm:spPr/>
      <dgm:t>
        <a:bodyPr/>
        <a:lstStyle/>
        <a:p>
          <a:endParaRPr lang="en-US"/>
        </a:p>
      </dgm:t>
    </dgm:pt>
    <dgm:pt modelId="{0FF09EC2-656B-437E-AC04-16903BFB7AAF}">
      <dgm:prSet/>
      <dgm:spPr/>
      <dgm:t>
        <a:bodyPr/>
        <a:lstStyle/>
        <a:p>
          <a:r>
            <a:rPr lang="en-US" dirty="0"/>
            <a:t>Building Model:</a:t>
          </a:r>
        </a:p>
      </dgm:t>
    </dgm:pt>
    <dgm:pt modelId="{E529C0E6-8B72-485A-AEAE-A466CFD0CF95}" type="parTrans" cxnId="{1A87F337-4E20-4A97-871E-06A0D608EF27}">
      <dgm:prSet/>
      <dgm:spPr/>
      <dgm:t>
        <a:bodyPr/>
        <a:lstStyle/>
        <a:p>
          <a:endParaRPr lang="en-US"/>
        </a:p>
      </dgm:t>
    </dgm:pt>
    <dgm:pt modelId="{BB28171A-561F-41C1-ACF0-0601DB7E216E}" type="sibTrans" cxnId="{1A87F337-4E20-4A97-871E-06A0D608EF27}">
      <dgm:prSet/>
      <dgm:spPr/>
      <dgm:t>
        <a:bodyPr/>
        <a:lstStyle/>
        <a:p>
          <a:endParaRPr lang="en-US"/>
        </a:p>
      </dgm:t>
    </dgm:pt>
    <dgm:pt modelId="{562CA9AF-3888-4E53-AB66-938E7AB48F2C}">
      <dgm:prSet/>
      <dgm:spPr/>
      <dgm:t>
        <a:bodyPr/>
        <a:lstStyle/>
        <a:p>
          <a:r>
            <a:rPr lang="en-US" dirty="0"/>
            <a:t>Transform data to Scale the columns</a:t>
          </a:r>
        </a:p>
      </dgm:t>
    </dgm:pt>
    <dgm:pt modelId="{8F449BAA-878A-4FB7-985C-F9D098326B7F}" type="parTrans" cxnId="{BF834B1A-8D5F-4860-9526-6A547D5A1E9D}">
      <dgm:prSet/>
      <dgm:spPr/>
      <dgm:t>
        <a:bodyPr/>
        <a:lstStyle/>
        <a:p>
          <a:endParaRPr lang="en-US"/>
        </a:p>
      </dgm:t>
    </dgm:pt>
    <dgm:pt modelId="{CF72C26E-7594-47EC-93AF-1C727832EFA3}" type="sibTrans" cxnId="{BF834B1A-8D5F-4860-9526-6A547D5A1E9D}">
      <dgm:prSet/>
      <dgm:spPr/>
      <dgm:t>
        <a:bodyPr/>
        <a:lstStyle/>
        <a:p>
          <a:endParaRPr lang="en-US"/>
        </a:p>
      </dgm:t>
    </dgm:pt>
    <dgm:pt modelId="{FC2F220C-D451-4015-8521-33F99C9B2A45}">
      <dgm:prSet/>
      <dgm:spPr/>
      <dgm:t>
        <a:bodyPr/>
        <a:lstStyle/>
        <a:p>
          <a:r>
            <a:rPr lang="en-US" dirty="0"/>
            <a:t>Split Data into Testing and Training Sets</a:t>
          </a:r>
        </a:p>
      </dgm:t>
    </dgm:pt>
    <dgm:pt modelId="{BA11633E-143E-489E-A796-BD8660DE2C92}" type="parTrans" cxnId="{7B4C1932-3948-4226-8DD0-EABB0C8F134E}">
      <dgm:prSet/>
      <dgm:spPr/>
      <dgm:t>
        <a:bodyPr/>
        <a:lstStyle/>
        <a:p>
          <a:endParaRPr lang="en-US"/>
        </a:p>
      </dgm:t>
    </dgm:pt>
    <dgm:pt modelId="{3364CD05-56A3-457F-ABFD-477861809AB7}" type="sibTrans" cxnId="{7B4C1932-3948-4226-8DD0-EABB0C8F134E}">
      <dgm:prSet/>
      <dgm:spPr/>
      <dgm:t>
        <a:bodyPr/>
        <a:lstStyle/>
        <a:p>
          <a:endParaRPr lang="en-US"/>
        </a:p>
      </dgm:t>
    </dgm:pt>
    <dgm:pt modelId="{C57CB7C5-B74B-4B04-BC51-3C06D3096E08}">
      <dgm:prSet/>
      <dgm:spPr/>
      <dgm:t>
        <a:bodyPr/>
        <a:lstStyle/>
        <a:p>
          <a:r>
            <a:rPr lang="en-US" dirty="0"/>
            <a:t>Selected machine learning algorithms to use for classification (KNN, Decision Tree, SVM, Logistic Regression)</a:t>
          </a:r>
        </a:p>
      </dgm:t>
    </dgm:pt>
    <dgm:pt modelId="{FA924645-5A7E-4613-A991-9BD66D26BC23}" type="parTrans" cxnId="{6BF2BC5E-9176-4AB6-A307-2310A426E61C}">
      <dgm:prSet/>
      <dgm:spPr/>
      <dgm:t>
        <a:bodyPr/>
        <a:lstStyle/>
        <a:p>
          <a:endParaRPr lang="en-US"/>
        </a:p>
      </dgm:t>
    </dgm:pt>
    <dgm:pt modelId="{9130E878-D697-45AC-845D-AFEE96011A2F}" type="sibTrans" cxnId="{6BF2BC5E-9176-4AB6-A307-2310A426E61C}">
      <dgm:prSet/>
      <dgm:spPr/>
      <dgm:t>
        <a:bodyPr/>
        <a:lstStyle/>
        <a:p>
          <a:endParaRPr lang="en-US"/>
        </a:p>
      </dgm:t>
    </dgm:pt>
    <dgm:pt modelId="{B7C889E7-41FA-4C9F-9302-5AE3ADE4F09C}">
      <dgm:prSet/>
      <dgm:spPr/>
      <dgm:t>
        <a:bodyPr/>
        <a:lstStyle/>
        <a:p>
          <a:r>
            <a:rPr lang="en-US" dirty="0"/>
            <a:t>Use Grid Search and Cross Validation to find best tuning parameters for each model fitting on training sets</a:t>
          </a:r>
        </a:p>
      </dgm:t>
    </dgm:pt>
    <dgm:pt modelId="{F39FE14F-AD52-4DB4-856A-41ACC38BF063}" type="parTrans" cxnId="{FC548B3A-40DF-4A42-8E69-E866BA43A982}">
      <dgm:prSet/>
      <dgm:spPr/>
      <dgm:t>
        <a:bodyPr/>
        <a:lstStyle/>
        <a:p>
          <a:endParaRPr lang="en-US"/>
        </a:p>
      </dgm:t>
    </dgm:pt>
    <dgm:pt modelId="{2CA2A06E-7A46-422F-AFD4-2DE2941993C0}" type="sibTrans" cxnId="{FC548B3A-40DF-4A42-8E69-E866BA43A982}">
      <dgm:prSet/>
      <dgm:spPr/>
      <dgm:t>
        <a:bodyPr/>
        <a:lstStyle/>
        <a:p>
          <a:endParaRPr lang="en-US"/>
        </a:p>
      </dgm:t>
    </dgm:pt>
    <dgm:pt modelId="{71AC32E2-FEB6-4F4A-A32C-0D9236330801}">
      <dgm:prSet/>
      <dgm:spPr/>
      <dgm:t>
        <a:bodyPr/>
        <a:lstStyle/>
        <a:p>
          <a:r>
            <a:rPr lang="en-US" dirty="0">
              <a:latin typeface="Calibri Light" panose="020F0302020204030204"/>
            </a:rPr>
            <a:t>Evaluate</a:t>
          </a:r>
          <a:endParaRPr lang="en-US" dirty="0"/>
        </a:p>
      </dgm:t>
    </dgm:pt>
    <dgm:pt modelId="{05CABEF1-43BB-498A-8F3A-1D09DDEA9655}" type="parTrans" cxnId="{1228E2D6-D480-4696-9467-20A06B4287EA}">
      <dgm:prSet/>
      <dgm:spPr/>
      <dgm:t>
        <a:bodyPr/>
        <a:lstStyle/>
        <a:p>
          <a:endParaRPr lang="en-US"/>
        </a:p>
      </dgm:t>
    </dgm:pt>
    <dgm:pt modelId="{585C3DB9-8B58-4193-A861-DC3DE3E80C50}" type="sibTrans" cxnId="{1228E2D6-D480-4696-9467-20A06B4287EA}">
      <dgm:prSet/>
      <dgm:spPr/>
      <dgm:t>
        <a:bodyPr/>
        <a:lstStyle/>
        <a:p>
          <a:endParaRPr lang="en-US"/>
        </a:p>
      </dgm:t>
    </dgm:pt>
    <dgm:pt modelId="{61C80079-1BA4-456D-A519-C4857BE75B3F}">
      <dgm:prSet/>
      <dgm:spPr/>
      <dgm:t>
        <a:bodyPr/>
        <a:lstStyle/>
        <a:p>
          <a:r>
            <a:rPr lang="en-US" dirty="0"/>
            <a:t>Evaluating Model:</a:t>
          </a:r>
        </a:p>
      </dgm:t>
    </dgm:pt>
    <dgm:pt modelId="{6A59FA4B-9E41-44A4-8133-B0F8770A48A0}" type="parTrans" cxnId="{8BFCD61D-C98F-49C4-979A-0C09B1D63BEF}">
      <dgm:prSet/>
      <dgm:spPr/>
      <dgm:t>
        <a:bodyPr/>
        <a:lstStyle/>
        <a:p>
          <a:endParaRPr lang="en-US"/>
        </a:p>
      </dgm:t>
    </dgm:pt>
    <dgm:pt modelId="{F342C106-6449-40DB-A7E8-FFFD552EA681}" type="sibTrans" cxnId="{8BFCD61D-C98F-49C4-979A-0C09B1D63BEF}">
      <dgm:prSet/>
      <dgm:spPr/>
      <dgm:t>
        <a:bodyPr/>
        <a:lstStyle/>
        <a:p>
          <a:endParaRPr lang="en-US"/>
        </a:p>
      </dgm:t>
    </dgm:pt>
    <dgm:pt modelId="{F13B0235-FC93-4ED5-B440-CC7E2AAA8A5D}">
      <dgm:prSet/>
      <dgm:spPr/>
      <dgm:t>
        <a:bodyPr/>
        <a:lstStyle/>
        <a:p>
          <a:r>
            <a:rPr lang="en-US" dirty="0"/>
            <a:t>Check accuracy of each model on training and testing sets</a:t>
          </a:r>
        </a:p>
      </dgm:t>
    </dgm:pt>
    <dgm:pt modelId="{27133EA0-7417-4846-9D36-E96869386B31}" type="parTrans" cxnId="{A0FC90CF-6DAC-4463-8A8E-0A75AC78CD43}">
      <dgm:prSet/>
      <dgm:spPr/>
      <dgm:t>
        <a:bodyPr/>
        <a:lstStyle/>
        <a:p>
          <a:endParaRPr lang="en-US"/>
        </a:p>
      </dgm:t>
    </dgm:pt>
    <dgm:pt modelId="{599B5D3A-802D-47E6-943D-17CC37CD77D7}" type="sibTrans" cxnId="{A0FC90CF-6DAC-4463-8A8E-0A75AC78CD43}">
      <dgm:prSet/>
      <dgm:spPr/>
      <dgm:t>
        <a:bodyPr/>
        <a:lstStyle/>
        <a:p>
          <a:endParaRPr lang="en-US"/>
        </a:p>
      </dgm:t>
    </dgm:pt>
    <dgm:pt modelId="{0524BA66-FB8F-4BDC-AC92-C4C202A6669F}">
      <dgm:prSet/>
      <dgm:spPr/>
      <dgm:t>
        <a:bodyPr/>
        <a:lstStyle/>
        <a:p>
          <a:r>
            <a:rPr lang="en-US" dirty="0"/>
            <a:t>Plot Confusion Matrix</a:t>
          </a:r>
        </a:p>
      </dgm:t>
    </dgm:pt>
    <dgm:pt modelId="{041C9240-95EB-4774-9BF6-F6AF30FBAD66}" type="parTrans" cxnId="{5F258FD6-E8C6-4D46-8642-59DE2D7A3246}">
      <dgm:prSet/>
      <dgm:spPr/>
      <dgm:t>
        <a:bodyPr/>
        <a:lstStyle/>
        <a:p>
          <a:endParaRPr lang="en-US"/>
        </a:p>
      </dgm:t>
    </dgm:pt>
    <dgm:pt modelId="{4D965101-24BB-41E6-B85B-DF47D8FC1937}" type="sibTrans" cxnId="{5F258FD6-E8C6-4D46-8642-59DE2D7A3246}">
      <dgm:prSet/>
      <dgm:spPr/>
      <dgm:t>
        <a:bodyPr/>
        <a:lstStyle/>
        <a:p>
          <a:endParaRPr lang="en-US"/>
        </a:p>
      </dgm:t>
    </dgm:pt>
    <dgm:pt modelId="{9758045A-F8B5-4D6F-AA89-D4C75392D6AE}">
      <dgm:prSet/>
      <dgm:spPr/>
      <dgm:t>
        <a:bodyPr/>
        <a:lstStyle/>
        <a:p>
          <a:r>
            <a:rPr lang="en-US" dirty="0">
              <a:latin typeface="Calibri Light" panose="020F0302020204030204"/>
            </a:rPr>
            <a:t>Improve</a:t>
          </a:r>
          <a:endParaRPr lang="en-US" dirty="0"/>
        </a:p>
      </dgm:t>
    </dgm:pt>
    <dgm:pt modelId="{07812FF9-7FB9-4AA5-9865-FB0ABACCDBFE}" type="parTrans" cxnId="{10B17B33-75F7-41C0-AF1C-CE07CCAADC29}">
      <dgm:prSet/>
      <dgm:spPr/>
      <dgm:t>
        <a:bodyPr/>
        <a:lstStyle/>
        <a:p>
          <a:endParaRPr lang="en-US"/>
        </a:p>
      </dgm:t>
    </dgm:pt>
    <dgm:pt modelId="{06205002-631D-45B0-97E0-2CAE25D42858}" type="sibTrans" cxnId="{10B17B33-75F7-41C0-AF1C-CE07CCAADC29}">
      <dgm:prSet/>
      <dgm:spPr/>
      <dgm:t>
        <a:bodyPr/>
        <a:lstStyle/>
        <a:p>
          <a:endParaRPr lang="en-US"/>
        </a:p>
      </dgm:t>
    </dgm:pt>
    <dgm:pt modelId="{5BB02A67-D097-4DE0-A6F3-4C776E466AC2}">
      <dgm:prSet/>
      <dgm:spPr/>
      <dgm:t>
        <a:bodyPr/>
        <a:lstStyle/>
        <a:p>
          <a:r>
            <a:rPr lang="en-US" dirty="0"/>
            <a:t>Improving Model:</a:t>
          </a:r>
        </a:p>
      </dgm:t>
    </dgm:pt>
    <dgm:pt modelId="{C58CDF35-2E09-4E4D-BAC4-ADA31703E013}" type="parTrans" cxnId="{9FCCF6B3-4A82-4342-B1D9-7FDC495C3422}">
      <dgm:prSet/>
      <dgm:spPr/>
      <dgm:t>
        <a:bodyPr/>
        <a:lstStyle/>
        <a:p>
          <a:endParaRPr lang="en-US"/>
        </a:p>
      </dgm:t>
    </dgm:pt>
    <dgm:pt modelId="{04E46345-E0E5-4DED-8395-DEA4A086856D}" type="sibTrans" cxnId="{9FCCF6B3-4A82-4342-B1D9-7FDC495C3422}">
      <dgm:prSet/>
      <dgm:spPr/>
      <dgm:t>
        <a:bodyPr/>
        <a:lstStyle/>
        <a:p>
          <a:endParaRPr lang="en-US"/>
        </a:p>
      </dgm:t>
    </dgm:pt>
    <dgm:pt modelId="{D9DD6EA4-613B-4600-8D80-92855FC38180}">
      <dgm:prSet/>
      <dgm:spPr/>
      <dgm:t>
        <a:bodyPr/>
        <a:lstStyle/>
        <a:p>
          <a:r>
            <a:rPr lang="en-US" dirty="0"/>
            <a:t>Feature Engineering</a:t>
          </a:r>
        </a:p>
      </dgm:t>
    </dgm:pt>
    <dgm:pt modelId="{5217483E-C441-4668-8006-2E86CD804F05}" type="parTrans" cxnId="{D57EB4F4-E4A7-41F4-B8D5-D1AA13F9619B}">
      <dgm:prSet/>
      <dgm:spPr/>
      <dgm:t>
        <a:bodyPr/>
        <a:lstStyle/>
        <a:p>
          <a:endParaRPr lang="en-US"/>
        </a:p>
      </dgm:t>
    </dgm:pt>
    <dgm:pt modelId="{78EE8CDD-DE03-4B74-8F26-328444C2968A}" type="sibTrans" cxnId="{D57EB4F4-E4A7-41F4-B8D5-D1AA13F9619B}">
      <dgm:prSet/>
      <dgm:spPr/>
      <dgm:t>
        <a:bodyPr/>
        <a:lstStyle/>
        <a:p>
          <a:endParaRPr lang="en-US"/>
        </a:p>
      </dgm:t>
    </dgm:pt>
    <dgm:pt modelId="{5B78FB80-72D7-46A5-A311-6176AAEA5396}">
      <dgm:prSet/>
      <dgm:spPr/>
      <dgm:t>
        <a:bodyPr/>
        <a:lstStyle/>
        <a:p>
          <a:r>
            <a:rPr lang="en-US" dirty="0"/>
            <a:t>Algorithm tuning</a:t>
          </a:r>
        </a:p>
      </dgm:t>
    </dgm:pt>
    <dgm:pt modelId="{EB2B9E5D-0410-445D-9224-38D78F471F92}" type="parTrans" cxnId="{9ED2720C-6D72-4CEE-9993-E228ED221495}">
      <dgm:prSet/>
      <dgm:spPr/>
      <dgm:t>
        <a:bodyPr/>
        <a:lstStyle/>
        <a:p>
          <a:endParaRPr lang="en-US"/>
        </a:p>
      </dgm:t>
    </dgm:pt>
    <dgm:pt modelId="{C005EED6-3FC9-4E70-9417-92E5B1761DA5}" type="sibTrans" cxnId="{9ED2720C-6D72-4CEE-9993-E228ED221495}">
      <dgm:prSet/>
      <dgm:spPr/>
      <dgm:t>
        <a:bodyPr/>
        <a:lstStyle/>
        <a:p>
          <a:endParaRPr lang="en-US"/>
        </a:p>
      </dgm:t>
    </dgm:pt>
    <dgm:pt modelId="{AEAB252A-A1BB-40FE-9675-16E8362079A6}">
      <dgm:prSet/>
      <dgm:spPr/>
      <dgm:t>
        <a:bodyPr/>
        <a:lstStyle/>
        <a:p>
          <a:r>
            <a:rPr lang="en-US" dirty="0">
              <a:latin typeface="Calibri Light" panose="020F0302020204030204"/>
            </a:rPr>
            <a:t>Select</a:t>
          </a:r>
          <a:endParaRPr lang="en-US" dirty="0"/>
        </a:p>
      </dgm:t>
    </dgm:pt>
    <dgm:pt modelId="{40AFE0E4-CE56-4AC3-829C-DF2779C43972}" type="parTrans" cxnId="{DFE09EF4-9F74-4D36-83D0-C72DC026FD07}">
      <dgm:prSet/>
      <dgm:spPr/>
      <dgm:t>
        <a:bodyPr/>
        <a:lstStyle/>
        <a:p>
          <a:endParaRPr lang="en-US"/>
        </a:p>
      </dgm:t>
    </dgm:pt>
    <dgm:pt modelId="{CC76FD5D-F76D-43BF-9384-3570942E76D0}" type="sibTrans" cxnId="{DFE09EF4-9F74-4D36-83D0-C72DC026FD07}">
      <dgm:prSet/>
      <dgm:spPr/>
      <dgm:t>
        <a:bodyPr/>
        <a:lstStyle/>
        <a:p>
          <a:endParaRPr lang="en-US"/>
        </a:p>
      </dgm:t>
    </dgm:pt>
    <dgm:pt modelId="{77C7F2C5-6F56-49D6-846F-65DE8D32A4F0}">
      <dgm:prSet/>
      <dgm:spPr/>
      <dgm:t>
        <a:bodyPr/>
        <a:lstStyle/>
        <a:p>
          <a:r>
            <a:rPr lang="en-US" dirty="0">
              <a:latin typeface="Calibri Light" panose="020F0302020204030204"/>
            </a:rPr>
            <a:t>Selecting</a:t>
          </a:r>
          <a:r>
            <a:rPr lang="en-US" dirty="0"/>
            <a:t> the best performing classifier:</a:t>
          </a:r>
        </a:p>
      </dgm:t>
    </dgm:pt>
    <dgm:pt modelId="{91F8DDE4-2123-4FE3-AA88-D5272C01BA4B}" type="parTrans" cxnId="{EDE6E89C-F519-4C33-88FF-65FEC4D90356}">
      <dgm:prSet/>
      <dgm:spPr/>
      <dgm:t>
        <a:bodyPr/>
        <a:lstStyle/>
        <a:p>
          <a:endParaRPr lang="en-US"/>
        </a:p>
      </dgm:t>
    </dgm:pt>
    <dgm:pt modelId="{A16F57F2-B190-4AE8-8437-C7FECCC3E432}" type="sibTrans" cxnId="{EDE6E89C-F519-4C33-88FF-65FEC4D90356}">
      <dgm:prSet/>
      <dgm:spPr/>
      <dgm:t>
        <a:bodyPr/>
        <a:lstStyle/>
        <a:p>
          <a:endParaRPr lang="en-US"/>
        </a:p>
      </dgm:t>
    </dgm:pt>
    <dgm:pt modelId="{CF72CDA5-DE77-40D0-A5CC-FD3B70AE3C36}">
      <dgm:prSet/>
      <dgm:spPr/>
      <dgm:t>
        <a:bodyPr/>
        <a:lstStyle/>
        <a:p>
          <a:r>
            <a:rPr lang="en-US" dirty="0"/>
            <a:t>Model with the best accuracy score on test set is the best model. If there is a tie, check accuracy on training set as well </a:t>
          </a:r>
        </a:p>
      </dgm:t>
    </dgm:pt>
    <dgm:pt modelId="{E8EC1A0B-BB63-4155-AA0D-AE80305DB90C}" type="parTrans" cxnId="{D8B48D2E-1D63-4DB4-89EE-72B2ACFA8B94}">
      <dgm:prSet/>
      <dgm:spPr/>
      <dgm:t>
        <a:bodyPr/>
        <a:lstStyle/>
        <a:p>
          <a:endParaRPr lang="en-US"/>
        </a:p>
      </dgm:t>
    </dgm:pt>
    <dgm:pt modelId="{F57F3012-892C-4041-AA81-880A1B8247FD}" type="sibTrans" cxnId="{D8B48D2E-1D63-4DB4-89EE-72B2ACFA8B94}">
      <dgm:prSet/>
      <dgm:spPr/>
      <dgm:t>
        <a:bodyPr/>
        <a:lstStyle/>
        <a:p>
          <a:endParaRPr lang="en-US"/>
        </a:p>
      </dgm:t>
    </dgm:pt>
    <dgm:pt modelId="{ABEE05E8-2702-476C-9B05-E22EBD722DC0}" type="pres">
      <dgm:prSet presAssocID="{337FEC40-1D6F-4AD9-89B6-B5DF2C6095D6}" presName="Name0" presStyleCnt="0">
        <dgm:presLayoutVars>
          <dgm:dir/>
          <dgm:animLvl val="lvl"/>
          <dgm:resizeHandles val="exact"/>
        </dgm:presLayoutVars>
      </dgm:prSet>
      <dgm:spPr/>
    </dgm:pt>
    <dgm:pt modelId="{6EFA1A48-79BD-49DE-B082-50763DD93973}" type="pres">
      <dgm:prSet presAssocID="{B2474F0E-2A2B-4832-9CCD-5D2A8F34E748}" presName="linNode" presStyleCnt="0"/>
      <dgm:spPr/>
    </dgm:pt>
    <dgm:pt modelId="{F028E112-15ED-4894-8830-4AA90EAC5F2E}" type="pres">
      <dgm:prSet presAssocID="{B2474F0E-2A2B-4832-9CCD-5D2A8F34E748}" presName="parentText" presStyleLbl="alignNode1" presStyleIdx="0" presStyleCnt="4">
        <dgm:presLayoutVars>
          <dgm:chMax val="1"/>
          <dgm:bulletEnabled/>
        </dgm:presLayoutVars>
      </dgm:prSet>
      <dgm:spPr/>
    </dgm:pt>
    <dgm:pt modelId="{81879816-0E79-4D3E-9CF3-BDE02BE3E5ED}" type="pres">
      <dgm:prSet presAssocID="{B2474F0E-2A2B-4832-9CCD-5D2A8F34E748}" presName="descendantText" presStyleLbl="alignAccFollowNode1" presStyleIdx="0" presStyleCnt="4">
        <dgm:presLayoutVars>
          <dgm:bulletEnabled/>
        </dgm:presLayoutVars>
      </dgm:prSet>
      <dgm:spPr/>
    </dgm:pt>
    <dgm:pt modelId="{10D37585-6D70-4F5F-B13C-85E52232AC37}" type="pres">
      <dgm:prSet presAssocID="{345753E9-497B-4224-B725-EA8F56DEACB9}" presName="sp" presStyleCnt="0"/>
      <dgm:spPr/>
    </dgm:pt>
    <dgm:pt modelId="{F3E4CEE4-34DA-4163-931D-85BC5DFD7C4D}" type="pres">
      <dgm:prSet presAssocID="{71AC32E2-FEB6-4F4A-A32C-0D9236330801}" presName="linNode" presStyleCnt="0"/>
      <dgm:spPr/>
    </dgm:pt>
    <dgm:pt modelId="{03921051-476B-47E2-83AE-0EAF87B8EF59}" type="pres">
      <dgm:prSet presAssocID="{71AC32E2-FEB6-4F4A-A32C-0D9236330801}" presName="parentText" presStyleLbl="alignNode1" presStyleIdx="1" presStyleCnt="4">
        <dgm:presLayoutVars>
          <dgm:chMax val="1"/>
          <dgm:bulletEnabled/>
        </dgm:presLayoutVars>
      </dgm:prSet>
      <dgm:spPr/>
    </dgm:pt>
    <dgm:pt modelId="{28BCEA1A-C0FC-4986-A9AA-568616984C7C}" type="pres">
      <dgm:prSet presAssocID="{71AC32E2-FEB6-4F4A-A32C-0D9236330801}" presName="descendantText" presStyleLbl="alignAccFollowNode1" presStyleIdx="1" presStyleCnt="4">
        <dgm:presLayoutVars>
          <dgm:bulletEnabled/>
        </dgm:presLayoutVars>
      </dgm:prSet>
      <dgm:spPr/>
    </dgm:pt>
    <dgm:pt modelId="{CBAA1440-0F68-43DA-8FC7-E40710F6F82B}" type="pres">
      <dgm:prSet presAssocID="{585C3DB9-8B58-4193-A861-DC3DE3E80C50}" presName="sp" presStyleCnt="0"/>
      <dgm:spPr/>
    </dgm:pt>
    <dgm:pt modelId="{338F1381-F583-4EE5-B266-BCF3C498549B}" type="pres">
      <dgm:prSet presAssocID="{9758045A-F8B5-4D6F-AA89-D4C75392D6AE}" presName="linNode" presStyleCnt="0"/>
      <dgm:spPr/>
    </dgm:pt>
    <dgm:pt modelId="{1655D056-1979-4187-834E-2C4B33DF6687}" type="pres">
      <dgm:prSet presAssocID="{9758045A-F8B5-4D6F-AA89-D4C75392D6AE}" presName="parentText" presStyleLbl="alignNode1" presStyleIdx="2" presStyleCnt="4">
        <dgm:presLayoutVars>
          <dgm:chMax val="1"/>
          <dgm:bulletEnabled/>
        </dgm:presLayoutVars>
      </dgm:prSet>
      <dgm:spPr/>
    </dgm:pt>
    <dgm:pt modelId="{8D656686-D89B-4015-B9F0-0CCAC3F66C43}" type="pres">
      <dgm:prSet presAssocID="{9758045A-F8B5-4D6F-AA89-D4C75392D6AE}" presName="descendantText" presStyleLbl="alignAccFollowNode1" presStyleIdx="2" presStyleCnt="4">
        <dgm:presLayoutVars>
          <dgm:bulletEnabled/>
        </dgm:presLayoutVars>
      </dgm:prSet>
      <dgm:spPr/>
    </dgm:pt>
    <dgm:pt modelId="{1992960B-087D-4119-9933-2C69C9257F6A}" type="pres">
      <dgm:prSet presAssocID="{06205002-631D-45B0-97E0-2CAE25D42858}" presName="sp" presStyleCnt="0"/>
      <dgm:spPr/>
    </dgm:pt>
    <dgm:pt modelId="{4B77CA64-F4B7-450F-93F1-3C06709C8AC4}" type="pres">
      <dgm:prSet presAssocID="{AEAB252A-A1BB-40FE-9675-16E8362079A6}" presName="linNode" presStyleCnt="0"/>
      <dgm:spPr/>
    </dgm:pt>
    <dgm:pt modelId="{E9DB2CDB-87F3-4A87-8363-17082342D65F}" type="pres">
      <dgm:prSet presAssocID="{AEAB252A-A1BB-40FE-9675-16E8362079A6}" presName="parentText" presStyleLbl="alignNode1" presStyleIdx="3" presStyleCnt="4">
        <dgm:presLayoutVars>
          <dgm:chMax val="1"/>
          <dgm:bulletEnabled/>
        </dgm:presLayoutVars>
      </dgm:prSet>
      <dgm:spPr/>
    </dgm:pt>
    <dgm:pt modelId="{2A255763-B867-490D-8C5A-DC7218C83FF6}" type="pres">
      <dgm:prSet presAssocID="{AEAB252A-A1BB-40FE-9675-16E8362079A6}" presName="descendantText" presStyleLbl="alignAccFollowNode1" presStyleIdx="3" presStyleCnt="4">
        <dgm:presLayoutVars>
          <dgm:bulletEnabled/>
        </dgm:presLayoutVars>
      </dgm:prSet>
      <dgm:spPr/>
    </dgm:pt>
  </dgm:ptLst>
  <dgm:cxnLst>
    <dgm:cxn modelId="{A7784805-648F-47DC-8BD9-E256A63330C3}" type="presOf" srcId="{0FF09EC2-656B-437E-AC04-16903BFB7AAF}" destId="{81879816-0E79-4D3E-9CF3-BDE02BE3E5ED}" srcOrd="0" destOrd="0" presId="urn:microsoft.com/office/officeart/2016/7/layout/VerticalSolidActionList"/>
    <dgm:cxn modelId="{2F8B1D0A-90F0-454A-89F4-CC191E17EEAF}" type="presOf" srcId="{CF72CDA5-DE77-40D0-A5CC-FD3B70AE3C36}" destId="{2A255763-B867-490D-8C5A-DC7218C83FF6}" srcOrd="0" destOrd="1" presId="urn:microsoft.com/office/officeart/2016/7/layout/VerticalSolidActionList"/>
    <dgm:cxn modelId="{905B3E0B-0566-4D23-9C79-1BE89CBFDDB3}" type="presOf" srcId="{71AC32E2-FEB6-4F4A-A32C-0D9236330801}" destId="{03921051-476B-47E2-83AE-0EAF87B8EF59}" srcOrd="0" destOrd="0" presId="urn:microsoft.com/office/officeart/2016/7/layout/VerticalSolidActionList"/>
    <dgm:cxn modelId="{9ED2720C-6D72-4CEE-9993-E228ED221495}" srcId="{5BB02A67-D097-4DE0-A6F3-4C776E466AC2}" destId="{5B78FB80-72D7-46A5-A311-6176AAEA5396}" srcOrd="1" destOrd="0" parTransId="{EB2B9E5D-0410-445D-9224-38D78F471F92}" sibTransId="{C005EED6-3FC9-4E70-9417-92E5B1761DA5}"/>
    <dgm:cxn modelId="{CF5E650D-713E-4F41-99FA-ECCB06D7FDCD}" type="presOf" srcId="{77C7F2C5-6F56-49D6-846F-65DE8D32A4F0}" destId="{2A255763-B867-490D-8C5A-DC7218C83FF6}" srcOrd="0" destOrd="0" presId="urn:microsoft.com/office/officeart/2016/7/layout/VerticalSolidActionList"/>
    <dgm:cxn modelId="{BB56B615-89A8-4EC8-BC4E-ACF5552798DE}" type="presOf" srcId="{337FEC40-1D6F-4AD9-89B6-B5DF2C6095D6}" destId="{ABEE05E8-2702-476C-9B05-E22EBD722DC0}" srcOrd="0" destOrd="0" presId="urn:microsoft.com/office/officeart/2016/7/layout/VerticalSolidActionList"/>
    <dgm:cxn modelId="{BF834B1A-8D5F-4860-9526-6A547D5A1E9D}" srcId="{0FF09EC2-656B-437E-AC04-16903BFB7AAF}" destId="{562CA9AF-3888-4E53-AB66-938E7AB48F2C}" srcOrd="0" destOrd="0" parTransId="{8F449BAA-878A-4FB7-985C-F9D098326B7F}" sibTransId="{CF72C26E-7594-47EC-93AF-1C727832EFA3}"/>
    <dgm:cxn modelId="{8BFCD61D-C98F-49C4-979A-0C09B1D63BEF}" srcId="{71AC32E2-FEB6-4F4A-A32C-0D9236330801}" destId="{61C80079-1BA4-456D-A519-C4857BE75B3F}" srcOrd="0" destOrd="0" parTransId="{6A59FA4B-9E41-44A4-8133-B0F8770A48A0}" sibTransId="{F342C106-6449-40DB-A7E8-FFFD552EA681}"/>
    <dgm:cxn modelId="{0337EE2B-0443-49B6-8DCD-9DB4B49C6B32}" type="presOf" srcId="{FC2F220C-D451-4015-8521-33F99C9B2A45}" destId="{81879816-0E79-4D3E-9CF3-BDE02BE3E5ED}" srcOrd="0" destOrd="2" presId="urn:microsoft.com/office/officeart/2016/7/layout/VerticalSolidActionList"/>
    <dgm:cxn modelId="{D8B48D2E-1D63-4DB4-89EE-72B2ACFA8B94}" srcId="{77C7F2C5-6F56-49D6-846F-65DE8D32A4F0}" destId="{CF72CDA5-DE77-40D0-A5CC-FD3B70AE3C36}" srcOrd="0" destOrd="0" parTransId="{E8EC1A0B-BB63-4155-AA0D-AE80305DB90C}" sibTransId="{F57F3012-892C-4041-AA81-880A1B8247FD}"/>
    <dgm:cxn modelId="{7B4C1932-3948-4226-8DD0-EABB0C8F134E}" srcId="{0FF09EC2-656B-437E-AC04-16903BFB7AAF}" destId="{FC2F220C-D451-4015-8521-33F99C9B2A45}" srcOrd="1" destOrd="0" parTransId="{BA11633E-143E-489E-A796-BD8660DE2C92}" sibTransId="{3364CD05-56A3-457F-ABFD-477861809AB7}"/>
    <dgm:cxn modelId="{10B17B33-75F7-41C0-AF1C-CE07CCAADC29}" srcId="{337FEC40-1D6F-4AD9-89B6-B5DF2C6095D6}" destId="{9758045A-F8B5-4D6F-AA89-D4C75392D6AE}" srcOrd="2" destOrd="0" parTransId="{07812FF9-7FB9-4AA5-9865-FB0ABACCDBFE}" sibTransId="{06205002-631D-45B0-97E0-2CAE25D42858}"/>
    <dgm:cxn modelId="{C999BC35-BE14-4FE1-82DC-F5B680FF7634}" type="presOf" srcId="{0524BA66-FB8F-4BDC-AC92-C4C202A6669F}" destId="{28BCEA1A-C0FC-4986-A9AA-568616984C7C}" srcOrd="0" destOrd="2" presId="urn:microsoft.com/office/officeart/2016/7/layout/VerticalSolidActionList"/>
    <dgm:cxn modelId="{1A87F337-4E20-4A97-871E-06A0D608EF27}" srcId="{B2474F0E-2A2B-4832-9CCD-5D2A8F34E748}" destId="{0FF09EC2-656B-437E-AC04-16903BFB7AAF}" srcOrd="0" destOrd="0" parTransId="{E529C0E6-8B72-485A-AEAE-A466CFD0CF95}" sibTransId="{BB28171A-561F-41C1-ACF0-0601DB7E216E}"/>
    <dgm:cxn modelId="{FC548B3A-40DF-4A42-8E69-E866BA43A982}" srcId="{0FF09EC2-656B-437E-AC04-16903BFB7AAF}" destId="{B7C889E7-41FA-4C9F-9302-5AE3ADE4F09C}" srcOrd="3" destOrd="0" parTransId="{F39FE14F-AD52-4DB4-856A-41ACC38BF063}" sibTransId="{2CA2A06E-7A46-422F-AFD4-2DE2941993C0}"/>
    <dgm:cxn modelId="{6BF2BC5E-9176-4AB6-A307-2310A426E61C}" srcId="{0FF09EC2-656B-437E-AC04-16903BFB7AAF}" destId="{C57CB7C5-B74B-4B04-BC51-3C06D3096E08}" srcOrd="2" destOrd="0" parTransId="{FA924645-5A7E-4613-A991-9BD66D26BC23}" sibTransId="{9130E878-D697-45AC-845D-AFEE96011A2F}"/>
    <dgm:cxn modelId="{178A4C62-B0E5-4ADB-8C7E-CB1CD1F212AF}" type="presOf" srcId="{5BB02A67-D097-4DE0-A6F3-4C776E466AC2}" destId="{8D656686-D89B-4015-B9F0-0CCAC3F66C43}" srcOrd="0" destOrd="0" presId="urn:microsoft.com/office/officeart/2016/7/layout/VerticalSolidActionList"/>
    <dgm:cxn modelId="{A6CD1B6E-3ACC-40B5-9735-99ECEE026080}" type="presOf" srcId="{AEAB252A-A1BB-40FE-9675-16E8362079A6}" destId="{E9DB2CDB-87F3-4A87-8363-17082342D65F}" srcOrd="0" destOrd="0" presId="urn:microsoft.com/office/officeart/2016/7/layout/VerticalSolidActionList"/>
    <dgm:cxn modelId="{B0CA2D50-65CC-4EEA-9458-E65FABB31DAC}" type="presOf" srcId="{5B78FB80-72D7-46A5-A311-6176AAEA5396}" destId="{8D656686-D89B-4015-B9F0-0CCAC3F66C43}" srcOrd="0" destOrd="2" presId="urn:microsoft.com/office/officeart/2016/7/layout/VerticalSolidActionList"/>
    <dgm:cxn modelId="{EDE6E89C-F519-4C33-88FF-65FEC4D90356}" srcId="{AEAB252A-A1BB-40FE-9675-16E8362079A6}" destId="{77C7F2C5-6F56-49D6-846F-65DE8D32A4F0}" srcOrd="0" destOrd="0" parTransId="{91F8DDE4-2123-4FE3-AA88-D5272C01BA4B}" sibTransId="{A16F57F2-B190-4AE8-8437-C7FECCC3E432}"/>
    <dgm:cxn modelId="{8EEF5FA4-F4E4-4383-83CE-28A758906522}" type="presOf" srcId="{B7C889E7-41FA-4C9F-9302-5AE3ADE4F09C}" destId="{81879816-0E79-4D3E-9CF3-BDE02BE3E5ED}" srcOrd="0" destOrd="4" presId="urn:microsoft.com/office/officeart/2016/7/layout/VerticalSolidActionList"/>
    <dgm:cxn modelId="{2BFD3AAF-D682-4543-B0E6-6D0B52C028A6}" type="presOf" srcId="{F13B0235-FC93-4ED5-B440-CC7E2AAA8A5D}" destId="{28BCEA1A-C0FC-4986-A9AA-568616984C7C}" srcOrd="0" destOrd="1" presId="urn:microsoft.com/office/officeart/2016/7/layout/VerticalSolidActionList"/>
    <dgm:cxn modelId="{9FCCF6B3-4A82-4342-B1D9-7FDC495C3422}" srcId="{9758045A-F8B5-4D6F-AA89-D4C75392D6AE}" destId="{5BB02A67-D097-4DE0-A6F3-4C776E466AC2}" srcOrd="0" destOrd="0" parTransId="{C58CDF35-2E09-4E4D-BAC4-ADA31703E013}" sibTransId="{04E46345-E0E5-4DED-8395-DEA4A086856D}"/>
    <dgm:cxn modelId="{EFF138BC-A753-4DC7-9BA9-6A9648CFA01C}" type="presOf" srcId="{D9DD6EA4-613B-4600-8D80-92855FC38180}" destId="{8D656686-D89B-4015-B9F0-0CCAC3F66C43}" srcOrd="0" destOrd="1" presId="urn:microsoft.com/office/officeart/2016/7/layout/VerticalSolidActionList"/>
    <dgm:cxn modelId="{53EA26CF-F030-4CA2-BBA2-01038864AA97}" type="presOf" srcId="{562CA9AF-3888-4E53-AB66-938E7AB48F2C}" destId="{81879816-0E79-4D3E-9CF3-BDE02BE3E5ED}" srcOrd="0" destOrd="1" presId="urn:microsoft.com/office/officeart/2016/7/layout/VerticalSolidActionList"/>
    <dgm:cxn modelId="{A0FC90CF-6DAC-4463-8A8E-0A75AC78CD43}" srcId="{61C80079-1BA4-456D-A519-C4857BE75B3F}" destId="{F13B0235-FC93-4ED5-B440-CC7E2AAA8A5D}" srcOrd="0" destOrd="0" parTransId="{27133EA0-7417-4846-9D36-E96869386B31}" sibTransId="{599B5D3A-802D-47E6-943D-17CC37CD77D7}"/>
    <dgm:cxn modelId="{5F258FD6-E8C6-4D46-8642-59DE2D7A3246}" srcId="{61C80079-1BA4-456D-A519-C4857BE75B3F}" destId="{0524BA66-FB8F-4BDC-AC92-C4C202A6669F}" srcOrd="1" destOrd="0" parTransId="{041C9240-95EB-4774-9BF6-F6AF30FBAD66}" sibTransId="{4D965101-24BB-41E6-B85B-DF47D8FC1937}"/>
    <dgm:cxn modelId="{1228E2D6-D480-4696-9467-20A06B4287EA}" srcId="{337FEC40-1D6F-4AD9-89B6-B5DF2C6095D6}" destId="{71AC32E2-FEB6-4F4A-A32C-0D9236330801}" srcOrd="1" destOrd="0" parTransId="{05CABEF1-43BB-498A-8F3A-1D09DDEA9655}" sibTransId="{585C3DB9-8B58-4193-A861-DC3DE3E80C50}"/>
    <dgm:cxn modelId="{1D083EE5-9D64-439F-803F-59AC720EA333}" type="presOf" srcId="{9758045A-F8B5-4D6F-AA89-D4C75392D6AE}" destId="{1655D056-1979-4187-834E-2C4B33DF6687}" srcOrd="0" destOrd="0" presId="urn:microsoft.com/office/officeart/2016/7/layout/VerticalSolidActionList"/>
    <dgm:cxn modelId="{030257EF-80AC-4CC8-B13B-AB58151D0FA8}" srcId="{337FEC40-1D6F-4AD9-89B6-B5DF2C6095D6}" destId="{B2474F0E-2A2B-4832-9CCD-5D2A8F34E748}" srcOrd="0" destOrd="0" parTransId="{A02F6616-4B9B-47FD-8B05-49BD65D4AA02}" sibTransId="{345753E9-497B-4224-B725-EA8F56DEACB9}"/>
    <dgm:cxn modelId="{DCFA01F4-0AFE-4EF7-95B7-B7AD05E44303}" type="presOf" srcId="{B2474F0E-2A2B-4832-9CCD-5D2A8F34E748}" destId="{F028E112-15ED-4894-8830-4AA90EAC5F2E}" srcOrd="0" destOrd="0" presId="urn:microsoft.com/office/officeart/2016/7/layout/VerticalSolidActionList"/>
    <dgm:cxn modelId="{DFE09EF4-9F74-4D36-83D0-C72DC026FD07}" srcId="{337FEC40-1D6F-4AD9-89B6-B5DF2C6095D6}" destId="{AEAB252A-A1BB-40FE-9675-16E8362079A6}" srcOrd="3" destOrd="0" parTransId="{40AFE0E4-CE56-4AC3-829C-DF2779C43972}" sibTransId="{CC76FD5D-F76D-43BF-9384-3570942E76D0}"/>
    <dgm:cxn modelId="{D57EB4F4-E4A7-41F4-B8D5-D1AA13F9619B}" srcId="{5BB02A67-D097-4DE0-A6F3-4C776E466AC2}" destId="{D9DD6EA4-613B-4600-8D80-92855FC38180}" srcOrd="0" destOrd="0" parTransId="{5217483E-C441-4668-8006-2E86CD804F05}" sibTransId="{78EE8CDD-DE03-4B74-8F26-328444C2968A}"/>
    <dgm:cxn modelId="{2E3255F8-D988-4CD2-99EF-A2E6766D2530}" type="presOf" srcId="{C57CB7C5-B74B-4B04-BC51-3C06D3096E08}" destId="{81879816-0E79-4D3E-9CF3-BDE02BE3E5ED}" srcOrd="0" destOrd="3" presId="urn:microsoft.com/office/officeart/2016/7/layout/VerticalSolidActionList"/>
    <dgm:cxn modelId="{2D97FCFB-6C9E-4919-80E7-F4CA17B5C1FE}" type="presOf" srcId="{61C80079-1BA4-456D-A519-C4857BE75B3F}" destId="{28BCEA1A-C0FC-4986-A9AA-568616984C7C}" srcOrd="0" destOrd="0" presId="urn:microsoft.com/office/officeart/2016/7/layout/VerticalSolidActionList"/>
    <dgm:cxn modelId="{AE55CF59-1F94-441E-A4C0-E9646F27C44B}" type="presParOf" srcId="{ABEE05E8-2702-476C-9B05-E22EBD722DC0}" destId="{6EFA1A48-79BD-49DE-B082-50763DD93973}" srcOrd="0" destOrd="0" presId="urn:microsoft.com/office/officeart/2016/7/layout/VerticalSolidActionList"/>
    <dgm:cxn modelId="{295A2E68-6C61-413E-B205-0F0C522DECB5}" type="presParOf" srcId="{6EFA1A48-79BD-49DE-B082-50763DD93973}" destId="{F028E112-15ED-4894-8830-4AA90EAC5F2E}" srcOrd="0" destOrd="0" presId="urn:microsoft.com/office/officeart/2016/7/layout/VerticalSolidActionList"/>
    <dgm:cxn modelId="{4EFAFFBE-F181-4F19-A8E2-9171E21E7470}" type="presParOf" srcId="{6EFA1A48-79BD-49DE-B082-50763DD93973}" destId="{81879816-0E79-4D3E-9CF3-BDE02BE3E5ED}" srcOrd="1" destOrd="0" presId="urn:microsoft.com/office/officeart/2016/7/layout/VerticalSolidActionList"/>
    <dgm:cxn modelId="{6CC448C8-40B0-4F05-8587-691AAE402583}" type="presParOf" srcId="{ABEE05E8-2702-476C-9B05-E22EBD722DC0}" destId="{10D37585-6D70-4F5F-B13C-85E52232AC37}" srcOrd="1" destOrd="0" presId="urn:microsoft.com/office/officeart/2016/7/layout/VerticalSolidActionList"/>
    <dgm:cxn modelId="{479E71E7-489F-4894-8CE9-B5E2329E47A8}" type="presParOf" srcId="{ABEE05E8-2702-476C-9B05-E22EBD722DC0}" destId="{F3E4CEE4-34DA-4163-931D-85BC5DFD7C4D}" srcOrd="2" destOrd="0" presId="urn:microsoft.com/office/officeart/2016/7/layout/VerticalSolidActionList"/>
    <dgm:cxn modelId="{8AF72863-B102-4F3A-8BFC-DCFEF62B4A5A}" type="presParOf" srcId="{F3E4CEE4-34DA-4163-931D-85BC5DFD7C4D}" destId="{03921051-476B-47E2-83AE-0EAF87B8EF59}" srcOrd="0" destOrd="0" presId="urn:microsoft.com/office/officeart/2016/7/layout/VerticalSolidActionList"/>
    <dgm:cxn modelId="{B9E71381-6EBF-49EC-9141-1E7CE65BC56E}" type="presParOf" srcId="{F3E4CEE4-34DA-4163-931D-85BC5DFD7C4D}" destId="{28BCEA1A-C0FC-4986-A9AA-568616984C7C}" srcOrd="1" destOrd="0" presId="urn:microsoft.com/office/officeart/2016/7/layout/VerticalSolidActionList"/>
    <dgm:cxn modelId="{15660B51-CAAB-49BC-A171-B637167DD1D9}" type="presParOf" srcId="{ABEE05E8-2702-476C-9B05-E22EBD722DC0}" destId="{CBAA1440-0F68-43DA-8FC7-E40710F6F82B}" srcOrd="3" destOrd="0" presId="urn:microsoft.com/office/officeart/2016/7/layout/VerticalSolidActionList"/>
    <dgm:cxn modelId="{B6B81499-DCD3-455B-B4FA-F81A8E7406AB}" type="presParOf" srcId="{ABEE05E8-2702-476C-9B05-E22EBD722DC0}" destId="{338F1381-F583-4EE5-B266-BCF3C498549B}" srcOrd="4" destOrd="0" presId="urn:microsoft.com/office/officeart/2016/7/layout/VerticalSolidActionList"/>
    <dgm:cxn modelId="{ED5664E0-2D71-4081-8EC7-55BEA8F35DA2}" type="presParOf" srcId="{338F1381-F583-4EE5-B266-BCF3C498549B}" destId="{1655D056-1979-4187-834E-2C4B33DF6687}" srcOrd="0" destOrd="0" presId="urn:microsoft.com/office/officeart/2016/7/layout/VerticalSolidActionList"/>
    <dgm:cxn modelId="{3A711F2B-632B-4087-B22D-0CDD8363F563}" type="presParOf" srcId="{338F1381-F583-4EE5-B266-BCF3C498549B}" destId="{8D656686-D89B-4015-B9F0-0CCAC3F66C43}" srcOrd="1" destOrd="0" presId="urn:microsoft.com/office/officeart/2016/7/layout/VerticalSolidActionList"/>
    <dgm:cxn modelId="{CE882BAD-6F21-4C96-9EA6-E361F13C3159}" type="presParOf" srcId="{ABEE05E8-2702-476C-9B05-E22EBD722DC0}" destId="{1992960B-087D-4119-9933-2C69C9257F6A}" srcOrd="5" destOrd="0" presId="urn:microsoft.com/office/officeart/2016/7/layout/VerticalSolidActionList"/>
    <dgm:cxn modelId="{1991B731-1A2A-493B-B826-6E8683CC1868}" type="presParOf" srcId="{ABEE05E8-2702-476C-9B05-E22EBD722DC0}" destId="{4B77CA64-F4B7-450F-93F1-3C06709C8AC4}" srcOrd="6" destOrd="0" presId="urn:microsoft.com/office/officeart/2016/7/layout/VerticalSolidActionList"/>
    <dgm:cxn modelId="{68DAB20A-0BAD-4A5A-993A-99648F1EBC2E}" type="presParOf" srcId="{4B77CA64-F4B7-450F-93F1-3C06709C8AC4}" destId="{E9DB2CDB-87F3-4A87-8363-17082342D65F}" srcOrd="0" destOrd="0" presId="urn:microsoft.com/office/officeart/2016/7/layout/VerticalSolidActionList"/>
    <dgm:cxn modelId="{55872B4B-1E58-4A3A-BE10-B4A03F8F67CF}" type="presParOf" srcId="{4B77CA64-F4B7-450F-93F1-3C06709C8AC4}" destId="{2A255763-B867-490D-8C5A-DC7218C83FF6}"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E6FEE-2995-4BD5-87C6-00398B722DCA}">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Executive Summary</a:t>
          </a:r>
        </a:p>
      </dsp:txBody>
      <dsp:txXfrm>
        <a:off x="0" y="39687"/>
        <a:ext cx="3286125" cy="1971675"/>
      </dsp:txXfrm>
    </dsp:sp>
    <dsp:sp modelId="{EB2659A8-E601-4838-BE52-8D17BA86357F}">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Introduction</a:t>
          </a:r>
        </a:p>
      </dsp:txBody>
      <dsp:txXfrm>
        <a:off x="3614737" y="39687"/>
        <a:ext cx="3286125" cy="1971675"/>
      </dsp:txXfrm>
    </dsp:sp>
    <dsp:sp modelId="{E093F540-9E6D-4F8E-8DE8-0A5B7517BCC2}">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Methodology</a:t>
          </a:r>
        </a:p>
      </dsp:txBody>
      <dsp:txXfrm>
        <a:off x="7229475" y="39687"/>
        <a:ext cx="3286125" cy="1971675"/>
      </dsp:txXfrm>
    </dsp:sp>
    <dsp:sp modelId="{256EEA20-E42F-4837-81E9-1B85B5B8BAEC}">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Results</a:t>
          </a:r>
        </a:p>
      </dsp:txBody>
      <dsp:txXfrm>
        <a:off x="0" y="2339975"/>
        <a:ext cx="3286125" cy="1971675"/>
      </dsp:txXfrm>
    </dsp:sp>
    <dsp:sp modelId="{62174F58-BD3B-423C-A836-E2A4A342534F}">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Conclusion</a:t>
          </a:r>
        </a:p>
      </dsp:txBody>
      <dsp:txXfrm>
        <a:off x="3614737" y="2339975"/>
        <a:ext cx="3286125" cy="1971675"/>
      </dsp:txXfrm>
    </dsp:sp>
    <dsp:sp modelId="{2D269649-7160-4F13-B556-B12ED4A9FB47}">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Appendix</a:t>
          </a:r>
        </a:p>
      </dsp:txBody>
      <dsp:txXfrm>
        <a:off x="7229475"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2B2A5-90F4-4B03-88F3-C47B6B3CB6D6}">
      <dsp:nvSpPr>
        <dsp:cNvPr id="0" name=""/>
        <dsp:cNvSpPr/>
      </dsp:nvSpPr>
      <dsp:spPr>
        <a:xfrm>
          <a:off x="3286" y="91555"/>
          <a:ext cx="3203971" cy="86084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Data collection methodology:</a:t>
          </a:r>
        </a:p>
      </dsp:txBody>
      <dsp:txXfrm>
        <a:off x="3286" y="91555"/>
        <a:ext cx="3203971" cy="860844"/>
      </dsp:txXfrm>
    </dsp:sp>
    <dsp:sp modelId="{5EB247E2-373C-4C79-B179-D0E2BC0C9119}">
      <dsp:nvSpPr>
        <dsp:cNvPr id="0" name=""/>
        <dsp:cNvSpPr/>
      </dsp:nvSpPr>
      <dsp:spPr>
        <a:xfrm>
          <a:off x="3286" y="952400"/>
          <a:ext cx="3203971" cy="330738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Requested past launch data from SpaceX's Rest API </a:t>
          </a:r>
          <a:r>
            <a:rPr lang="en-US" sz="1700" kern="1200" dirty="0">
              <a:hlinkClick xmlns:r="http://schemas.openxmlformats.org/officeDocument/2006/relationships" r:id="rId1"/>
            </a:rPr>
            <a:t>https://api.spacexdata.com/v4</a:t>
          </a:r>
          <a:endParaRPr lang="en-US" sz="1700" kern="1200" dirty="0"/>
        </a:p>
        <a:p>
          <a:pPr marL="171450" lvl="1" indent="-171450" algn="l" defTabSz="755650">
            <a:lnSpc>
              <a:spcPct val="90000"/>
            </a:lnSpc>
            <a:spcBef>
              <a:spcPct val="0"/>
            </a:spcBef>
            <a:spcAft>
              <a:spcPct val="15000"/>
            </a:spcAft>
            <a:buChar char="•"/>
          </a:pPr>
          <a:r>
            <a:rPr lang="en-US" sz="1700" kern="1200" dirty="0" err="1"/>
            <a:t>Webscraped</a:t>
          </a:r>
          <a:r>
            <a:rPr lang="en-US" sz="1700" kern="1200" dirty="0"/>
            <a:t> tabular data on SpaceX launches from </a:t>
          </a:r>
        </a:p>
      </dsp:txBody>
      <dsp:txXfrm>
        <a:off x="3286" y="952400"/>
        <a:ext cx="3203971" cy="3307381"/>
      </dsp:txXfrm>
    </dsp:sp>
    <dsp:sp modelId="{0510DB37-0066-4318-87D9-A3E8DD8E00C3}">
      <dsp:nvSpPr>
        <dsp:cNvPr id="0" name=""/>
        <dsp:cNvSpPr/>
      </dsp:nvSpPr>
      <dsp:spPr>
        <a:xfrm>
          <a:off x="3655814" y="91555"/>
          <a:ext cx="3203971" cy="860844"/>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w="6350" cap="flat" cmpd="sng" algn="ctr">
          <a:solidFill>
            <a:schemeClr val="accent2">
              <a:hueOff val="-727682"/>
              <a:satOff val="-41964"/>
              <a:lumOff val="431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Perform data wrangling</a:t>
          </a:r>
        </a:p>
      </dsp:txBody>
      <dsp:txXfrm>
        <a:off x="3655814" y="91555"/>
        <a:ext cx="3203971" cy="860844"/>
      </dsp:txXfrm>
    </dsp:sp>
    <dsp:sp modelId="{2E135120-ABC9-4BCF-9AC8-6165E6AB0BDC}">
      <dsp:nvSpPr>
        <dsp:cNvPr id="0" name=""/>
        <dsp:cNvSpPr/>
      </dsp:nvSpPr>
      <dsp:spPr>
        <a:xfrm>
          <a:off x="3655814" y="952400"/>
          <a:ext cx="3203971" cy="3307381"/>
        </a:xfrm>
        <a:prstGeom prst="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Dropped data on </a:t>
          </a:r>
          <a:r>
            <a:rPr lang="en-US" sz="1700" kern="1200" dirty="0" err="1"/>
            <a:t>non Falcon</a:t>
          </a:r>
          <a:r>
            <a:rPr lang="en-US" sz="1700" kern="1200" dirty="0"/>
            <a:t> 9 launches</a:t>
          </a:r>
        </a:p>
        <a:p>
          <a:pPr marL="171450" lvl="1" indent="-171450" algn="l" defTabSz="755650">
            <a:lnSpc>
              <a:spcPct val="90000"/>
            </a:lnSpc>
            <a:spcBef>
              <a:spcPct val="0"/>
            </a:spcBef>
            <a:spcAft>
              <a:spcPct val="15000"/>
            </a:spcAft>
            <a:buChar char="•"/>
          </a:pPr>
          <a:r>
            <a:rPr lang="en-US" sz="1700" kern="1200" dirty="0"/>
            <a:t>Used One Hot Encoding to transform categorical variables into factors</a:t>
          </a:r>
        </a:p>
        <a:p>
          <a:pPr marL="171450" lvl="1" indent="-171450" algn="l" defTabSz="755650">
            <a:lnSpc>
              <a:spcPct val="90000"/>
            </a:lnSpc>
            <a:spcBef>
              <a:spcPct val="0"/>
            </a:spcBef>
            <a:spcAft>
              <a:spcPct val="15000"/>
            </a:spcAft>
            <a:buChar char="•"/>
          </a:pPr>
          <a:r>
            <a:rPr lang="en-US" sz="1700" kern="1200" dirty="0"/>
            <a:t>Transformed factors to integers</a:t>
          </a:r>
        </a:p>
        <a:p>
          <a:pPr marL="171450" lvl="1" indent="-171450" algn="l" defTabSz="755650">
            <a:lnSpc>
              <a:spcPct val="90000"/>
            </a:lnSpc>
            <a:spcBef>
              <a:spcPct val="0"/>
            </a:spcBef>
            <a:spcAft>
              <a:spcPct val="15000"/>
            </a:spcAft>
            <a:buChar char="•"/>
          </a:pPr>
          <a:r>
            <a:rPr lang="en-US" sz="1700" kern="1200" dirty="0"/>
            <a:t>Replaced missing numerical data for payload masses with the sample mean</a:t>
          </a:r>
        </a:p>
        <a:p>
          <a:pPr marL="171450" lvl="1" indent="-171450" algn="l" defTabSz="755650">
            <a:lnSpc>
              <a:spcPct val="90000"/>
            </a:lnSpc>
            <a:spcBef>
              <a:spcPct val="0"/>
            </a:spcBef>
            <a:spcAft>
              <a:spcPct val="15000"/>
            </a:spcAft>
            <a:buChar char="•"/>
          </a:pPr>
          <a:r>
            <a:rPr lang="en-US" sz="1700" kern="1200" dirty="0"/>
            <a:t>Classified data as 1 for Successful Landing or 0 for failed landing</a:t>
          </a:r>
        </a:p>
      </dsp:txBody>
      <dsp:txXfrm>
        <a:off x="3655814" y="952400"/>
        <a:ext cx="3203971" cy="3307381"/>
      </dsp:txXfrm>
    </dsp:sp>
    <dsp:sp modelId="{DE0415B3-6554-4FDF-8CFC-FA63B29051EC}">
      <dsp:nvSpPr>
        <dsp:cNvPr id="0" name=""/>
        <dsp:cNvSpPr/>
      </dsp:nvSpPr>
      <dsp:spPr>
        <a:xfrm>
          <a:off x="7308342" y="91555"/>
          <a:ext cx="3203971" cy="860844"/>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Performed exploratory data analysis (EDA) using visualization and SQL:</a:t>
          </a:r>
        </a:p>
      </dsp:txBody>
      <dsp:txXfrm>
        <a:off x="7308342" y="91555"/>
        <a:ext cx="3203971" cy="860844"/>
      </dsp:txXfrm>
    </dsp:sp>
    <dsp:sp modelId="{E344450A-549B-46B9-9117-B8308BB2FDD6}">
      <dsp:nvSpPr>
        <dsp:cNvPr id="0" name=""/>
        <dsp:cNvSpPr/>
      </dsp:nvSpPr>
      <dsp:spPr>
        <a:xfrm>
          <a:off x="7308342" y="952400"/>
          <a:ext cx="3203971" cy="3307381"/>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Used Scatter Plots and Bar Graphs to visualize relationships between variables</a:t>
          </a:r>
        </a:p>
        <a:p>
          <a:pPr marL="171450" lvl="1" indent="-171450" algn="l" defTabSz="755650">
            <a:lnSpc>
              <a:spcPct val="90000"/>
            </a:lnSpc>
            <a:spcBef>
              <a:spcPct val="0"/>
            </a:spcBef>
            <a:spcAft>
              <a:spcPct val="15000"/>
            </a:spcAft>
            <a:buChar char="•"/>
          </a:pPr>
          <a:r>
            <a:rPr lang="en-US" sz="1700" kern="1200" dirty="0"/>
            <a:t>Used SQL Queries to understand the data collected </a:t>
          </a:r>
        </a:p>
      </dsp:txBody>
      <dsp:txXfrm>
        <a:off x="7308342" y="952400"/>
        <a:ext cx="3203971" cy="33073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A4905-BDD6-457E-97A8-47191819D0E6}">
      <dsp:nvSpPr>
        <dsp:cNvPr id="0" name=""/>
        <dsp:cNvSpPr/>
      </dsp:nvSpPr>
      <dsp:spPr>
        <a:xfrm>
          <a:off x="33" y="172611"/>
          <a:ext cx="3220149" cy="59005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Perform interactive visual analytics using Folium and </a:t>
          </a:r>
          <a:r>
            <a:rPr lang="en-US" sz="1600" kern="1200" dirty="0" err="1"/>
            <a:t>Plotly</a:t>
          </a:r>
          <a:r>
            <a:rPr lang="en-US" sz="1600" kern="1200" dirty="0"/>
            <a:t> Dash</a:t>
          </a:r>
        </a:p>
      </dsp:txBody>
      <dsp:txXfrm>
        <a:off x="33" y="172611"/>
        <a:ext cx="3220149" cy="590059"/>
      </dsp:txXfrm>
    </dsp:sp>
    <dsp:sp modelId="{D4C3E19C-6B83-4E6D-8456-1AFAB6F7C01F}">
      <dsp:nvSpPr>
        <dsp:cNvPr id="0" name=""/>
        <dsp:cNvSpPr/>
      </dsp:nvSpPr>
      <dsp:spPr>
        <a:xfrm>
          <a:off x="33" y="762670"/>
          <a:ext cx="3220149" cy="3458699"/>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latin typeface="Calibri Light"/>
              <a:cs typeface="Calibri Light"/>
            </a:rPr>
            <a:t>Interactive </a:t>
          </a:r>
          <a:r>
            <a:rPr lang="en-US" sz="1600" b="0" kern="1200" dirty="0" err="1">
              <a:latin typeface="Calibri Light"/>
              <a:cs typeface="Calibri Light"/>
            </a:rPr>
            <a:t>Plotly</a:t>
          </a:r>
          <a:r>
            <a:rPr lang="en-US" sz="1600" b="0" kern="1200" dirty="0">
              <a:latin typeface="Calibri Light"/>
              <a:cs typeface="Calibri Light"/>
            </a:rPr>
            <a:t> Web App to visualize payload and success launch data at each Launch Site</a:t>
          </a:r>
        </a:p>
        <a:p>
          <a:pPr marL="171450" lvl="1" indent="-171450" algn="l" defTabSz="711200">
            <a:lnSpc>
              <a:spcPct val="90000"/>
            </a:lnSpc>
            <a:spcBef>
              <a:spcPct val="0"/>
            </a:spcBef>
            <a:spcAft>
              <a:spcPct val="15000"/>
            </a:spcAft>
            <a:buChar char="•"/>
          </a:pPr>
          <a:r>
            <a:rPr lang="en-US" sz="1600" b="0" kern="1200" dirty="0">
              <a:latin typeface="Calibri Light"/>
              <a:cs typeface="Calibri Light"/>
            </a:rPr>
            <a:t>Exploring Launch Sites using interactive Folium Maps </a:t>
          </a:r>
        </a:p>
      </dsp:txBody>
      <dsp:txXfrm>
        <a:off x="33" y="762670"/>
        <a:ext cx="3220149" cy="3458699"/>
      </dsp:txXfrm>
    </dsp:sp>
    <dsp:sp modelId="{C3ECB0D3-7A00-466D-8D71-86B5967B0065}">
      <dsp:nvSpPr>
        <dsp:cNvPr id="0" name=""/>
        <dsp:cNvSpPr/>
      </dsp:nvSpPr>
      <dsp:spPr>
        <a:xfrm>
          <a:off x="3671004" y="172611"/>
          <a:ext cx="3220149" cy="590059"/>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Calibri Light"/>
              <a:cs typeface="Calibri Light"/>
            </a:rPr>
            <a:t>Perform predictive analysis using classification models:</a:t>
          </a:r>
        </a:p>
      </dsp:txBody>
      <dsp:txXfrm>
        <a:off x="3671004" y="172611"/>
        <a:ext cx="3220149" cy="590059"/>
      </dsp:txXfrm>
    </dsp:sp>
    <dsp:sp modelId="{67B39756-7DFF-4739-B51D-E0712E8AF187}">
      <dsp:nvSpPr>
        <dsp:cNvPr id="0" name=""/>
        <dsp:cNvSpPr/>
      </dsp:nvSpPr>
      <dsp:spPr>
        <a:xfrm>
          <a:off x="3671004" y="762670"/>
          <a:ext cx="3220149" cy="3458699"/>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latin typeface="Calibri Light"/>
              <a:cs typeface="Calibri Light"/>
            </a:rPr>
            <a:t>Built and tuned multiple classification models to predict landing success</a:t>
          </a:r>
        </a:p>
        <a:p>
          <a:pPr marL="171450" lvl="1" indent="-171450" algn="l" defTabSz="711200">
            <a:lnSpc>
              <a:spcPct val="90000"/>
            </a:lnSpc>
            <a:spcBef>
              <a:spcPct val="0"/>
            </a:spcBef>
            <a:spcAft>
              <a:spcPct val="15000"/>
            </a:spcAft>
            <a:buChar char="•"/>
          </a:pPr>
          <a:r>
            <a:rPr lang="en-US" sz="1600" b="0" kern="1200" dirty="0">
              <a:latin typeface="Calibri Light"/>
              <a:cs typeface="Calibri Light"/>
            </a:rPr>
            <a:t>Used Grid Search and Cross Validation to find the best model parameters for each model tested (Logistic, SVM, Decision Tree, and KNN)</a:t>
          </a:r>
        </a:p>
        <a:p>
          <a:pPr marL="171450" lvl="1" indent="-171450" algn="l" defTabSz="711200">
            <a:lnSpc>
              <a:spcPct val="90000"/>
            </a:lnSpc>
            <a:spcBef>
              <a:spcPct val="0"/>
            </a:spcBef>
            <a:spcAft>
              <a:spcPct val="15000"/>
            </a:spcAft>
            <a:buChar char="•"/>
          </a:pPr>
          <a:r>
            <a:rPr lang="en-US" sz="1600" b="0" kern="1200" dirty="0">
              <a:latin typeface="Calibri Light"/>
              <a:cs typeface="Calibri Light"/>
            </a:rPr>
            <a:t>Split Data into testing and training to test model accuracy resilience on Out of Sample Data</a:t>
          </a:r>
        </a:p>
        <a:p>
          <a:pPr marL="171450" lvl="1" indent="-171450" algn="l" defTabSz="711200" rtl="0">
            <a:lnSpc>
              <a:spcPct val="90000"/>
            </a:lnSpc>
            <a:spcBef>
              <a:spcPct val="0"/>
            </a:spcBef>
            <a:spcAft>
              <a:spcPct val="15000"/>
            </a:spcAft>
            <a:buChar char="•"/>
          </a:pPr>
          <a:r>
            <a:rPr lang="en-US" sz="1600" b="0" kern="1200" dirty="0">
              <a:latin typeface="Calibri Light"/>
              <a:cs typeface="Calibri Light"/>
            </a:rPr>
            <a:t>Selected top performing Model on both testing and training set based on accuracy </a:t>
          </a:r>
          <a:r>
            <a:rPr lang="en-US" sz="1600" b="0" kern="1200" dirty="0">
              <a:latin typeface="Calibri Light"/>
              <a:cs typeface="Arial"/>
            </a:rPr>
            <a:t>of predictions</a:t>
          </a:r>
        </a:p>
      </dsp:txBody>
      <dsp:txXfrm>
        <a:off x="3671004" y="762670"/>
        <a:ext cx="3220149" cy="3458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79816-0E79-4D3E-9CF3-BDE02BE3E5ED}">
      <dsp:nvSpPr>
        <dsp:cNvPr id="0" name=""/>
        <dsp:cNvSpPr/>
      </dsp:nvSpPr>
      <dsp:spPr>
        <a:xfrm>
          <a:off x="1262462" y="2767"/>
          <a:ext cx="5049849" cy="143366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81" tIns="364150" rIns="97981" bIns="364150" numCol="1" spcCol="1270" anchor="t" anchorCtr="0">
          <a:noAutofit/>
        </a:bodyPr>
        <a:lstStyle/>
        <a:p>
          <a:pPr marL="0" lvl="0" indent="0" algn="l" defTabSz="488950">
            <a:lnSpc>
              <a:spcPct val="90000"/>
            </a:lnSpc>
            <a:spcBef>
              <a:spcPct val="0"/>
            </a:spcBef>
            <a:spcAft>
              <a:spcPct val="35000"/>
            </a:spcAft>
            <a:buNone/>
          </a:pPr>
          <a:r>
            <a:rPr lang="en-US" sz="1100" kern="1200" dirty="0"/>
            <a:t>Building Model:</a:t>
          </a:r>
        </a:p>
        <a:p>
          <a:pPr marL="57150" lvl="1" indent="-57150" algn="l" defTabSz="400050">
            <a:lnSpc>
              <a:spcPct val="90000"/>
            </a:lnSpc>
            <a:spcBef>
              <a:spcPct val="0"/>
            </a:spcBef>
            <a:spcAft>
              <a:spcPct val="15000"/>
            </a:spcAft>
            <a:buChar char="•"/>
          </a:pPr>
          <a:r>
            <a:rPr lang="en-US" sz="900" kern="1200" dirty="0"/>
            <a:t>Transform data to Scale the columns</a:t>
          </a:r>
        </a:p>
        <a:p>
          <a:pPr marL="57150" lvl="1" indent="-57150" algn="l" defTabSz="400050">
            <a:lnSpc>
              <a:spcPct val="90000"/>
            </a:lnSpc>
            <a:spcBef>
              <a:spcPct val="0"/>
            </a:spcBef>
            <a:spcAft>
              <a:spcPct val="15000"/>
            </a:spcAft>
            <a:buChar char="•"/>
          </a:pPr>
          <a:r>
            <a:rPr lang="en-US" sz="900" kern="1200" dirty="0"/>
            <a:t>Split Data into Testing and Training Sets</a:t>
          </a:r>
        </a:p>
        <a:p>
          <a:pPr marL="57150" lvl="1" indent="-57150" algn="l" defTabSz="400050">
            <a:lnSpc>
              <a:spcPct val="90000"/>
            </a:lnSpc>
            <a:spcBef>
              <a:spcPct val="0"/>
            </a:spcBef>
            <a:spcAft>
              <a:spcPct val="15000"/>
            </a:spcAft>
            <a:buChar char="•"/>
          </a:pPr>
          <a:r>
            <a:rPr lang="en-US" sz="900" kern="1200" dirty="0"/>
            <a:t>Selected machine learning algorithms to use for classification (KNN, Decision Tree, SVM, Logistic Regression)</a:t>
          </a:r>
        </a:p>
        <a:p>
          <a:pPr marL="57150" lvl="1" indent="-57150" algn="l" defTabSz="400050">
            <a:lnSpc>
              <a:spcPct val="90000"/>
            </a:lnSpc>
            <a:spcBef>
              <a:spcPct val="0"/>
            </a:spcBef>
            <a:spcAft>
              <a:spcPct val="15000"/>
            </a:spcAft>
            <a:buChar char="•"/>
          </a:pPr>
          <a:r>
            <a:rPr lang="en-US" sz="900" kern="1200" dirty="0"/>
            <a:t>Use Grid Search and Cross Validation to find best tuning parameters for each model fitting on training sets</a:t>
          </a:r>
        </a:p>
      </dsp:txBody>
      <dsp:txXfrm>
        <a:off x="1262462" y="2767"/>
        <a:ext cx="5049849" cy="1433661"/>
      </dsp:txXfrm>
    </dsp:sp>
    <dsp:sp modelId="{F028E112-15ED-4894-8830-4AA90EAC5F2E}">
      <dsp:nvSpPr>
        <dsp:cNvPr id="0" name=""/>
        <dsp:cNvSpPr/>
      </dsp:nvSpPr>
      <dsp:spPr>
        <a:xfrm>
          <a:off x="0" y="2767"/>
          <a:ext cx="1262462" cy="143366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6805" tIns="141614" rIns="66805" bIns="141614"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Light" panose="020F0302020204030204"/>
            </a:rPr>
            <a:t>Build</a:t>
          </a:r>
          <a:endParaRPr lang="en-US" sz="1400" kern="1200" dirty="0"/>
        </a:p>
      </dsp:txBody>
      <dsp:txXfrm>
        <a:off x="0" y="2767"/>
        <a:ext cx="1262462" cy="1433661"/>
      </dsp:txXfrm>
    </dsp:sp>
    <dsp:sp modelId="{28BCEA1A-C0FC-4986-A9AA-568616984C7C}">
      <dsp:nvSpPr>
        <dsp:cNvPr id="0" name=""/>
        <dsp:cNvSpPr/>
      </dsp:nvSpPr>
      <dsp:spPr>
        <a:xfrm>
          <a:off x="1262462" y="1522448"/>
          <a:ext cx="5049849" cy="1433661"/>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81" tIns="364150" rIns="97981" bIns="364150" numCol="1" spcCol="1270" anchor="t" anchorCtr="0">
          <a:noAutofit/>
        </a:bodyPr>
        <a:lstStyle/>
        <a:p>
          <a:pPr marL="0" lvl="0" indent="0" algn="l" defTabSz="488950">
            <a:lnSpc>
              <a:spcPct val="90000"/>
            </a:lnSpc>
            <a:spcBef>
              <a:spcPct val="0"/>
            </a:spcBef>
            <a:spcAft>
              <a:spcPct val="35000"/>
            </a:spcAft>
            <a:buNone/>
          </a:pPr>
          <a:r>
            <a:rPr lang="en-US" sz="1100" kern="1200" dirty="0"/>
            <a:t>Evaluating Model:</a:t>
          </a:r>
        </a:p>
        <a:p>
          <a:pPr marL="57150" lvl="1" indent="-57150" algn="l" defTabSz="400050">
            <a:lnSpc>
              <a:spcPct val="90000"/>
            </a:lnSpc>
            <a:spcBef>
              <a:spcPct val="0"/>
            </a:spcBef>
            <a:spcAft>
              <a:spcPct val="15000"/>
            </a:spcAft>
            <a:buChar char="•"/>
          </a:pPr>
          <a:r>
            <a:rPr lang="en-US" sz="900" kern="1200" dirty="0"/>
            <a:t>Check accuracy of each model on training and testing sets</a:t>
          </a:r>
        </a:p>
        <a:p>
          <a:pPr marL="57150" lvl="1" indent="-57150" algn="l" defTabSz="400050">
            <a:lnSpc>
              <a:spcPct val="90000"/>
            </a:lnSpc>
            <a:spcBef>
              <a:spcPct val="0"/>
            </a:spcBef>
            <a:spcAft>
              <a:spcPct val="15000"/>
            </a:spcAft>
            <a:buChar char="•"/>
          </a:pPr>
          <a:r>
            <a:rPr lang="en-US" sz="900" kern="1200" dirty="0"/>
            <a:t>Plot Confusion Matrix</a:t>
          </a:r>
        </a:p>
      </dsp:txBody>
      <dsp:txXfrm>
        <a:off x="1262462" y="1522448"/>
        <a:ext cx="5049849" cy="1433661"/>
      </dsp:txXfrm>
    </dsp:sp>
    <dsp:sp modelId="{03921051-476B-47E2-83AE-0EAF87B8EF59}">
      <dsp:nvSpPr>
        <dsp:cNvPr id="0" name=""/>
        <dsp:cNvSpPr/>
      </dsp:nvSpPr>
      <dsp:spPr>
        <a:xfrm>
          <a:off x="0" y="1522448"/>
          <a:ext cx="1262462" cy="1433661"/>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6805" tIns="141614" rIns="66805" bIns="141614"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Light" panose="020F0302020204030204"/>
            </a:rPr>
            <a:t>Evaluate</a:t>
          </a:r>
          <a:endParaRPr lang="en-US" sz="1400" kern="1200" dirty="0"/>
        </a:p>
      </dsp:txBody>
      <dsp:txXfrm>
        <a:off x="0" y="1522448"/>
        <a:ext cx="1262462" cy="1433661"/>
      </dsp:txXfrm>
    </dsp:sp>
    <dsp:sp modelId="{8D656686-D89B-4015-B9F0-0CCAC3F66C43}">
      <dsp:nvSpPr>
        <dsp:cNvPr id="0" name=""/>
        <dsp:cNvSpPr/>
      </dsp:nvSpPr>
      <dsp:spPr>
        <a:xfrm>
          <a:off x="1262462" y="3042129"/>
          <a:ext cx="5049849" cy="1433661"/>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81" tIns="364150" rIns="97981" bIns="364150" numCol="1" spcCol="1270" anchor="t" anchorCtr="0">
          <a:noAutofit/>
        </a:bodyPr>
        <a:lstStyle/>
        <a:p>
          <a:pPr marL="0" lvl="0" indent="0" algn="l" defTabSz="488950">
            <a:lnSpc>
              <a:spcPct val="90000"/>
            </a:lnSpc>
            <a:spcBef>
              <a:spcPct val="0"/>
            </a:spcBef>
            <a:spcAft>
              <a:spcPct val="35000"/>
            </a:spcAft>
            <a:buNone/>
          </a:pPr>
          <a:r>
            <a:rPr lang="en-US" sz="1100" kern="1200" dirty="0"/>
            <a:t>Improving Model:</a:t>
          </a:r>
        </a:p>
        <a:p>
          <a:pPr marL="57150" lvl="1" indent="-57150" algn="l" defTabSz="400050">
            <a:lnSpc>
              <a:spcPct val="90000"/>
            </a:lnSpc>
            <a:spcBef>
              <a:spcPct val="0"/>
            </a:spcBef>
            <a:spcAft>
              <a:spcPct val="15000"/>
            </a:spcAft>
            <a:buChar char="•"/>
          </a:pPr>
          <a:r>
            <a:rPr lang="en-US" sz="900" kern="1200" dirty="0"/>
            <a:t>Feature Engineering</a:t>
          </a:r>
        </a:p>
        <a:p>
          <a:pPr marL="57150" lvl="1" indent="-57150" algn="l" defTabSz="400050">
            <a:lnSpc>
              <a:spcPct val="90000"/>
            </a:lnSpc>
            <a:spcBef>
              <a:spcPct val="0"/>
            </a:spcBef>
            <a:spcAft>
              <a:spcPct val="15000"/>
            </a:spcAft>
            <a:buChar char="•"/>
          </a:pPr>
          <a:r>
            <a:rPr lang="en-US" sz="900" kern="1200" dirty="0"/>
            <a:t>Algorithm tuning</a:t>
          </a:r>
        </a:p>
      </dsp:txBody>
      <dsp:txXfrm>
        <a:off x="1262462" y="3042129"/>
        <a:ext cx="5049849" cy="1433661"/>
      </dsp:txXfrm>
    </dsp:sp>
    <dsp:sp modelId="{1655D056-1979-4187-834E-2C4B33DF6687}">
      <dsp:nvSpPr>
        <dsp:cNvPr id="0" name=""/>
        <dsp:cNvSpPr/>
      </dsp:nvSpPr>
      <dsp:spPr>
        <a:xfrm>
          <a:off x="0" y="3042129"/>
          <a:ext cx="1262462" cy="1433661"/>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6805" tIns="141614" rIns="66805" bIns="141614"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Light" panose="020F0302020204030204"/>
            </a:rPr>
            <a:t>Improve</a:t>
          </a:r>
          <a:endParaRPr lang="en-US" sz="1400" kern="1200" dirty="0"/>
        </a:p>
      </dsp:txBody>
      <dsp:txXfrm>
        <a:off x="0" y="3042129"/>
        <a:ext cx="1262462" cy="1433661"/>
      </dsp:txXfrm>
    </dsp:sp>
    <dsp:sp modelId="{2A255763-B867-490D-8C5A-DC7218C83FF6}">
      <dsp:nvSpPr>
        <dsp:cNvPr id="0" name=""/>
        <dsp:cNvSpPr/>
      </dsp:nvSpPr>
      <dsp:spPr>
        <a:xfrm>
          <a:off x="1262462" y="4561810"/>
          <a:ext cx="5049849" cy="1433661"/>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81" tIns="364150" rIns="97981" bIns="364150" numCol="1" spcCol="1270" anchor="t" anchorCtr="0">
          <a:noAutofit/>
        </a:bodyPr>
        <a:lstStyle/>
        <a:p>
          <a:pPr marL="0" lvl="0" indent="0" algn="l" defTabSz="488950">
            <a:lnSpc>
              <a:spcPct val="90000"/>
            </a:lnSpc>
            <a:spcBef>
              <a:spcPct val="0"/>
            </a:spcBef>
            <a:spcAft>
              <a:spcPct val="35000"/>
            </a:spcAft>
            <a:buNone/>
          </a:pPr>
          <a:r>
            <a:rPr lang="en-US" sz="1100" kern="1200" dirty="0">
              <a:latin typeface="Calibri Light" panose="020F0302020204030204"/>
            </a:rPr>
            <a:t>Selecting</a:t>
          </a:r>
          <a:r>
            <a:rPr lang="en-US" sz="1100" kern="1200" dirty="0"/>
            <a:t> the best performing classifier:</a:t>
          </a:r>
        </a:p>
        <a:p>
          <a:pPr marL="57150" lvl="1" indent="-57150" algn="l" defTabSz="400050">
            <a:lnSpc>
              <a:spcPct val="90000"/>
            </a:lnSpc>
            <a:spcBef>
              <a:spcPct val="0"/>
            </a:spcBef>
            <a:spcAft>
              <a:spcPct val="15000"/>
            </a:spcAft>
            <a:buChar char="•"/>
          </a:pPr>
          <a:r>
            <a:rPr lang="en-US" sz="900" kern="1200" dirty="0"/>
            <a:t>Model with the best accuracy score on test set is the best model. If there is a tie, check accuracy on training set as well </a:t>
          </a:r>
        </a:p>
      </dsp:txBody>
      <dsp:txXfrm>
        <a:off x="1262462" y="4561810"/>
        <a:ext cx="5049849" cy="1433661"/>
      </dsp:txXfrm>
    </dsp:sp>
    <dsp:sp modelId="{E9DB2CDB-87F3-4A87-8363-17082342D65F}">
      <dsp:nvSpPr>
        <dsp:cNvPr id="0" name=""/>
        <dsp:cNvSpPr/>
      </dsp:nvSpPr>
      <dsp:spPr>
        <a:xfrm>
          <a:off x="0" y="4561810"/>
          <a:ext cx="1262462" cy="1433661"/>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6805" tIns="141614" rIns="66805" bIns="141614"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Light" panose="020F0302020204030204"/>
            </a:rPr>
            <a:t>Select</a:t>
          </a:r>
          <a:endParaRPr lang="en-US" sz="1400" kern="1200" dirty="0"/>
        </a:p>
      </dsp:txBody>
      <dsp:txXfrm>
        <a:off x="0" y="4561810"/>
        <a:ext cx="1262462" cy="143366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37EEB3-86EA-4B0E-A107-86A04D0FA8D2}" type="datetimeFigureOut">
              <a:t>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F3A83-7EF7-47FB-905A-BFE4F69B4C40}" type="slidenum">
              <a:t>‹#›</a:t>
            </a:fld>
            <a:endParaRPr lang="en-US"/>
          </a:p>
        </p:txBody>
      </p:sp>
    </p:spTree>
    <p:extLst>
      <p:ext uri="{BB962C8B-B14F-4D97-AF65-F5344CB8AC3E}">
        <p14:creationId xmlns:p14="http://schemas.microsoft.com/office/powerpoint/2010/main" val="3284913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90126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7996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0127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4135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2378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4740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8131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5041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059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572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76425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68053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84507070"/>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19670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717519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2/20/2022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59224084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DenisOByrne/IBM-Data-Science-Capstone-Project/blob/main/Webscraping%20Wikipedia%20SpaceX%20Launch%20Data.ipynb" TargetMode="External"/><Relationship Id="rId7"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4.xml"/><Relationship Id="rId6" Type="http://schemas.openxmlformats.org/officeDocument/2006/relationships/image" Target="../media/image15.png"/><Relationship Id="rId11" Type="http://schemas.openxmlformats.org/officeDocument/2006/relationships/hyperlink" Target="https://en.wikipedia.org/w/index.php?title=List_of_Falcon_9_and_Falcon_Heavy_launches&amp;oldid=1027686922" TargetMode="External"/><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6" Type="http://schemas.openxmlformats.org/officeDocument/2006/relationships/hyperlink" Target="https://github.com/DenisOByrne/IBM-Data-Science-Capstone-Project/blob/main/Data%20wrangling%20SpaceX%20By%20Denis%20O'Byrne.ipynb"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 Id="rId4" Type="http://schemas.openxmlformats.org/officeDocument/2006/relationships/hyperlink" Target="https://github.com/DenisOByrne/IBM-Data-Science-Capstone-Project/blob/main/Space%20X%20API%20Data%20Collection%20By%20Denis%20O'Byrn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nisOByrne/IBM-Data-Science-Capstone-Project/blob/main/EDA%20Data%20Visualization%20in%20Python%20by%20Denis%20O'Byrne.ipynb" TargetMode="External"/><Relationship Id="rId2" Type="http://schemas.openxmlformats.org/officeDocument/2006/relationships/image" Target="../media/image26.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nisOByrne/IBM-Data-Science-Capstone-Project/blob/main/SQL%20EDA%20SpaceX%20by%20Denis%20O'Byrne.ipynb" TargetMode="External"/><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nisOByrne/IBM-Data-Science-Capstone-Project/blob/main/Interactive%20Visual%20Analytics%20with%20Folium%20lab%20by%20Denis%20O'Byrne.ipynb" TargetMode="External"/><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enisOByrne/IBM-Data-Science-Capstone-Project/blob/main/Plotly%20Dashboard%20App%20for%20SpaceX%20launches%20by%20Denis%20O'Byrne%20Final.ipynb" TargetMode="External"/><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jpeg"/><Relationship Id="rId1" Type="http://schemas.openxmlformats.org/officeDocument/2006/relationships/slideLayout" Target="../slideLayouts/slideLayout2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hyperlink" Target="https://github.com/DenisOByrne/IBM-Data-Science-Capstone-Project/blob/main/SpaceX%20Machine%20Learning%20Prediction%20by%20Denis%20O'Byrne.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Highly_elliptical_orbit?utm_medium=Exinfluencer&amp;utm_source=Exinfluencer&amp;utm_content=000026UJ&amp;utm_term=10006555&amp;utm_id=NA-SkillsNetwork-Channel-SkillsNetworkCoursesIBMDS0321ENSkillsNetwork26802033-2021-01-01" TargetMode="External"/><Relationship Id="rId3" Type="http://schemas.openxmlformats.org/officeDocument/2006/relationships/hyperlink" Target="https://en.wikipedia.org/wiki/Low_Earth_orbit?utm_medium=Exinfluencer&amp;utm_source=Exinfluencer&amp;utm_content=000026UJ&amp;utm_term=10006555&amp;utm_id=NA-SkillsNetwork-Channel-SkillsNetworkCoursesIBMDS0321ENSkillsNetwork26802033-2021-01-01" TargetMode="External"/><Relationship Id="rId7" Type="http://schemas.openxmlformats.org/officeDocument/2006/relationships/hyperlink" Target="https://en.wikipedia.org/wiki/Lagrange_point?utm_medium=Exinfluencer&amp;utm_source=Exinfluencer&amp;utm_content=000026UJ&amp;utm_term=10006555&amp;utm_id=NA-SkillsNetwork-Channel-SkillsNetworkCoursesIBMDS0321ENSkillsNetwork26802033-2021-01-01#L1_point" TargetMode="External"/><Relationship Id="rId2" Type="http://schemas.openxmlformats.org/officeDocument/2006/relationships/image" Target="../media/image36.png"/><Relationship Id="rId1" Type="http://schemas.openxmlformats.org/officeDocument/2006/relationships/slideLayout" Target="../slideLayouts/slideLayout24.xml"/><Relationship Id="rId6" Type="http://schemas.openxmlformats.org/officeDocument/2006/relationships/hyperlink" Target="https://en.wikipedia.org/wiki/Sun-synchronous_orbit?utm_medium=Exinfluencer&amp;utm_source=Exinfluencer&amp;utm_content=000026UJ&amp;utm_term=10006555&amp;utm_id=NA-SkillsNetwork-Channel-SkillsNetworkCoursesIBMDS0321ENSkillsNetwork26802033-2021-01-01" TargetMode="External"/><Relationship Id="rId11" Type="http://schemas.openxmlformats.org/officeDocument/2006/relationships/hyperlink" Target="https://en.wikipedia.org/wiki/Geostationary_orbit?utm_medium=Exinfluencer&amp;utm_source=Exinfluencer&amp;utm_content=000026UJ&amp;utm_term=10006555&amp;utm_id=NA-SkillsNetwork-Channel-SkillsNetworkCoursesIBMDS0321ENSkillsNetwork26802033-2021-01-01" TargetMode="External"/><Relationship Id="rId5" Type="http://schemas.openxmlformats.org/officeDocument/2006/relationships/hyperlink" Target="https://www.space.com/29222-geosynchronous-orbit.html?utm_medium=Exinfluencer&amp;utm_source=Exinfluencer&amp;utm_content=000026UJ&amp;utm_term=10006555&amp;utm_id=NA-SkillsNetwork-Channel-SkillsNetworkCoursesIBMDS0321ENSkillsNetwork26802033-2021-01-01" TargetMode="External"/><Relationship Id="rId10" Type="http://schemas.openxmlformats.org/officeDocument/2006/relationships/hyperlink" Target="https://en.wikipedia.org/wiki/List_of_orbits?utm_medium=Exinfluencer&amp;utm_source=Exinfluencer&amp;utm_content=000026UJ&amp;utm_term=10006555&amp;utm_id=NA-SkillsNetwork-Channel-SkillsNetworkCoursesIBMDS0321ENSkillsNetwork26802033-2021-01-01" TargetMode="External"/><Relationship Id="rId4" Type="http://schemas.openxmlformats.org/officeDocument/2006/relationships/hyperlink" Target="https://www.researchgate.net/publication/271499606_Very_Low_Earth_Orbit_mission_concepts_for_Earth_Observation_Benefits_and_challenges?utm_medium=Exinfluencer&amp;utm_source=Exinfluencer&amp;utm_content=000026UJ&amp;utm_term=10006555&amp;utm_id=NA-SkillsNetwork-Channel-SkillsNetworkCoursesIBMDS0321ENSkillsNetwork26802033-2021-01-01" TargetMode="External"/><Relationship Id="rId9" Type="http://schemas.openxmlformats.org/officeDocument/2006/relationships/hyperlink" Target="https://en.wikipedia.org/wiki/International_Space_Station?utm_medium=Exinfluencer&amp;utm_source=Exinfluencer&amp;utm_content=000026UJ&amp;utm_term=10006555&amp;utm_id=NA-SkillsNetwork-Channel-SkillsNetworkCoursesIBMDS0321ENSkillsNetwork26802033-2021-01-0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hyperlink" Target="https://api.spacexdata.com/v4" TargetMode="Externa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hyperlink" Target="https://cf-courses-data.s3.us.cloud-object-storage.appdomain.cloud/IBM-DS0321EN-SkillsNetwork/datasets/API_call_spacex_api.json" TargetMode="External"/><Relationship Id="rId4" Type="http://schemas.openxmlformats.org/officeDocument/2006/relationships/image" Target="../media/image8.png"/><Relationship Id="rId9" Type="http://schemas.openxmlformats.org/officeDocument/2006/relationships/hyperlink" Target="https://github.com/DenisOByrne/IBM-Data-Science-Capstone-Project/blob/main/Space%20X%20API%20Data%20Collection%20By%20Denis%20O'Byrne.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rgbClr val="000000"/>
                </a:solidFill>
                <a:latin typeface="Abadi"/>
                <a:ea typeface="SF Pro" pitchFamily="2" charset="0"/>
                <a:cs typeface="SF Pro" pitchFamily="2" charset="0"/>
              </a:rPr>
              <a:t>Denis O'Byrne</a:t>
            </a:r>
          </a:p>
          <a:p>
            <a:r>
              <a:rPr lang="en-US" dirty="0">
                <a:solidFill>
                  <a:srgbClr val="000000"/>
                </a:solidFill>
                <a:latin typeface="Abadi"/>
                <a:ea typeface="SF Pro" pitchFamily="2" charset="0"/>
                <a:cs typeface="SF Pro" pitchFamily="2" charset="0"/>
              </a:rPr>
              <a:t>2/20/2022</a:t>
            </a:r>
            <a:endParaRPr lang="en-US" dirty="0">
              <a:solidFill>
                <a:srgbClr val="000000"/>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61408140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7" descr="Computer script on a screen">
            <a:extLst>
              <a:ext uri="{FF2B5EF4-FFF2-40B4-BE49-F238E27FC236}">
                <a16:creationId xmlns:a16="http://schemas.microsoft.com/office/drawing/2014/main" id="{A0F41E38-2B76-40AC-BC41-F22852FDB862}"/>
              </a:ext>
            </a:extLst>
          </p:cNvPr>
          <p:cNvPicPr>
            <a:picLocks noChangeAspect="1"/>
          </p:cNvPicPr>
          <p:nvPr/>
        </p:nvPicPr>
        <p:blipFill rotWithShape="1">
          <a:blip r:embed="rId2"/>
          <a:srcRect l="2534" r="39514"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506362" y="-175649"/>
            <a:ext cx="10843412"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Data Collection Steps – </a:t>
            </a:r>
            <a:r>
              <a:rPr lang="en-US" sz="3200" dirty="0" err="1">
                <a:solidFill>
                  <a:schemeClr val="tx1"/>
                </a:solidFill>
                <a:highlight>
                  <a:srgbClr val="000000"/>
                </a:highlight>
                <a:latin typeface="Calibri Light"/>
                <a:ea typeface="+mj-ea"/>
                <a:cs typeface="Calibri Light"/>
              </a:rPr>
              <a:t>Webscraping</a:t>
            </a:r>
            <a:r>
              <a:rPr lang="en-US" sz="3200" dirty="0">
                <a:solidFill>
                  <a:schemeClr val="tx1"/>
                </a:solidFill>
                <a:highlight>
                  <a:srgbClr val="000000"/>
                </a:highlight>
                <a:latin typeface="Calibri Light"/>
                <a:ea typeface="+mj-ea"/>
                <a:cs typeface="Calibri Light"/>
              </a:rPr>
              <a:t> Wikipedia</a:t>
            </a:r>
            <a:endParaRPr lang="en-US" sz="3200">
              <a:solidFill>
                <a:schemeClr val="tx1"/>
              </a:solidFill>
              <a:highlight>
                <a:srgbClr val="000000"/>
              </a:highlight>
              <a:latin typeface="Calibri Light"/>
              <a:ea typeface="+mj-ea"/>
              <a:cs typeface="Calibri Light"/>
            </a:endParaRPr>
          </a:p>
          <a:p>
            <a:pPr>
              <a:spcAft>
                <a:spcPts val="600"/>
              </a:spcAft>
            </a:pPr>
            <a:endParaRPr lang="en-US" sz="4400" dirty="0">
              <a:solidFill>
                <a:schemeClr val="tx1"/>
              </a:solidFill>
              <a:latin typeface="+mj-lt"/>
              <a:ea typeface="+mj-ea"/>
              <a:cs typeface="Calibri Ligh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8878" y="1018232"/>
            <a:ext cx="6278814" cy="4839182"/>
          </a:xfrm>
          <a:prstGeom prst="rect">
            <a:avLst/>
          </a:prstGeom>
        </p:spPr>
        <p:txBody>
          <a:bodyPr vert="horz" lIns="91440" tIns="45720" rIns="91440" bIns="45720" rtlCol="0" anchor="t">
            <a:noAutofit/>
          </a:bodyPr>
          <a:lstStyle/>
          <a:p>
            <a:pPr marL="0">
              <a:buAutoNum type="arabicPeriod"/>
            </a:pPr>
            <a:endParaRPr lang="en-US" sz="1800" dirty="0">
              <a:cs typeface="Calibri" panose="020F0502020204030204"/>
            </a:endParaRPr>
          </a:p>
          <a:p>
            <a:pPr marL="457200">
              <a:buAutoNum type="arabicPeriod"/>
            </a:pPr>
            <a:r>
              <a:rPr lang="en-US" sz="1800" dirty="0"/>
              <a:t>Get</a:t>
            </a:r>
            <a:r>
              <a:rPr lang="en-US" sz="1800" dirty="0">
                <a:ea typeface="+mn-lt"/>
                <a:cs typeface="+mn-lt"/>
              </a:rPr>
              <a:t> Response from HTML and create Soup object</a:t>
            </a:r>
            <a:endParaRPr lang="en-US" sz="1800">
              <a:cs typeface="Calibri" panose="020F0502020204030204"/>
            </a:endParaRPr>
          </a:p>
          <a:p>
            <a:pPr marL="457200">
              <a:buAutoNum type="arabicPeriod"/>
            </a:pPr>
            <a:endParaRPr lang="en-US" sz="1800" dirty="0">
              <a:cs typeface="Calibri" panose="020F0502020204030204"/>
            </a:endParaRPr>
          </a:p>
          <a:p>
            <a:pPr marL="457200">
              <a:buAutoNum type="arabicPeriod"/>
            </a:pPr>
            <a:endParaRPr lang="en-US" sz="1800" dirty="0">
              <a:cs typeface="Calibri" panose="020F0502020204030204"/>
            </a:endParaRPr>
          </a:p>
          <a:p>
            <a:pPr marL="457200">
              <a:buAutoNum type="arabicPeriod"/>
            </a:pPr>
            <a:r>
              <a:rPr lang="en-US" sz="1800" dirty="0">
                <a:ea typeface="+mn-lt"/>
                <a:cs typeface="+mn-lt"/>
              </a:rPr>
              <a:t>Find Tables</a:t>
            </a:r>
            <a:endParaRPr lang="en-US" sz="1800" dirty="0">
              <a:cs typeface="Calibri" panose="020F0502020204030204"/>
            </a:endParaRPr>
          </a:p>
          <a:p>
            <a:pPr marL="457200">
              <a:buAutoNum type="arabicPeriod"/>
            </a:pPr>
            <a:endParaRPr lang="en-US" sz="1800" dirty="0">
              <a:cs typeface="Calibri" panose="020F0502020204030204"/>
            </a:endParaRPr>
          </a:p>
          <a:p>
            <a:pPr marL="457200">
              <a:buAutoNum type="arabicPeriod"/>
            </a:pPr>
            <a:r>
              <a:rPr lang="en-US" sz="1800" dirty="0">
                <a:ea typeface="+mn-lt"/>
                <a:cs typeface="+mn-lt"/>
              </a:rPr>
              <a:t>Extract column names</a:t>
            </a:r>
            <a:endParaRPr lang="en-US" sz="1800" dirty="0">
              <a:cs typeface="Calibri" panose="020F0502020204030204"/>
            </a:endParaRPr>
          </a:p>
          <a:p>
            <a:pPr marL="457200">
              <a:buAutoNum type="arabicPeriod"/>
            </a:pPr>
            <a:endParaRPr lang="en-US" sz="1800" dirty="0">
              <a:cs typeface="Calibri" panose="020F0502020204030204"/>
            </a:endParaRPr>
          </a:p>
          <a:p>
            <a:pPr marL="457200">
              <a:buAutoNum type="arabicPeriod"/>
            </a:pPr>
            <a:endParaRPr lang="en-US" sz="1800" dirty="0">
              <a:ea typeface="+mn-lt"/>
              <a:cs typeface="+mn-lt"/>
            </a:endParaRPr>
          </a:p>
          <a:p>
            <a:pPr marL="457200">
              <a:buAutoNum type="arabicPeriod"/>
            </a:pPr>
            <a:r>
              <a:rPr lang="en-US" sz="1800" dirty="0">
                <a:ea typeface="+mn-lt"/>
                <a:cs typeface="+mn-lt"/>
              </a:rPr>
              <a:t>Create Launch Data Dictionary</a:t>
            </a:r>
            <a:endParaRPr lang="en-US" sz="1800" dirty="0">
              <a:cs typeface="Calibri" panose="020F0502020204030204"/>
            </a:endParaRPr>
          </a:p>
          <a:p>
            <a:pPr marL="457200">
              <a:buAutoNum type="arabicPeriod"/>
            </a:pPr>
            <a:endParaRPr lang="en-US" sz="1800" dirty="0">
              <a:ea typeface="+mn-lt"/>
              <a:cs typeface="+mn-lt"/>
            </a:endParaRPr>
          </a:p>
          <a:p>
            <a:pPr marL="457200">
              <a:buAutoNum type="arabicPeriod"/>
            </a:pPr>
            <a:r>
              <a:rPr lang="en-US" sz="1800" dirty="0">
                <a:ea typeface="+mn-lt"/>
                <a:cs typeface="+mn-lt"/>
              </a:rPr>
              <a:t>Extract table data to dictionary</a:t>
            </a:r>
          </a:p>
          <a:p>
            <a:pPr marL="457200">
              <a:buAutoNum type="arabicPeriod"/>
            </a:pPr>
            <a:endParaRPr lang="en-US" sz="1800" dirty="0">
              <a:cs typeface="Calibri" panose="020F0502020204030204"/>
            </a:endParaRPr>
          </a:p>
          <a:p>
            <a:pPr marL="457200">
              <a:buAutoNum type="arabicPeriod"/>
            </a:pPr>
            <a:r>
              <a:rPr lang="en-US" sz="1800" dirty="0">
                <a:ea typeface="+mn-lt"/>
                <a:cs typeface="+mn-lt"/>
              </a:rPr>
              <a:t>Create data frame from dictionary</a:t>
            </a:r>
            <a:endParaRPr lang="en-US" sz="1800" dirty="0">
              <a:cs typeface="Calibri" panose="020F0502020204030204"/>
            </a:endParaRPr>
          </a:p>
          <a:p>
            <a:pPr marL="457200">
              <a:buAutoNum type="arabicPeriod"/>
            </a:pPr>
            <a:r>
              <a:rPr lang="en-US" sz="1800" dirty="0">
                <a:ea typeface="+mn-lt"/>
                <a:cs typeface="+mn-lt"/>
              </a:rPr>
              <a:t>Export to CSV</a:t>
            </a:r>
            <a:endParaRPr lang="en-US" sz="1800" dirty="0">
              <a:cs typeface="Calibri" panose="020F0502020204030204"/>
            </a:endParaRPr>
          </a:p>
          <a:p>
            <a:pPr marL="457200">
              <a:buAutoNum type="arabicPeriod"/>
            </a:pPr>
            <a:endParaRPr lang="en-US" sz="1800" dirty="0">
              <a:cs typeface="Calibri" panose="020F0502020204030204"/>
            </a:endParaRPr>
          </a:p>
          <a:p>
            <a:pPr indent="0">
              <a:buNone/>
            </a:pPr>
            <a:endParaRPr lang="en-US" sz="1000">
              <a:cs typeface="Calibri" panose="020F0502020204030204"/>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rgbClr val="FFFFFF"/>
                </a:solidFill>
                <a:latin typeface="Calibri" panose="020F0502020204030204"/>
              </a:rPr>
              <a:pPr>
                <a:spcAft>
                  <a:spcPts val="600"/>
                </a:spcAft>
                <a:defRPr/>
              </a:pPr>
              <a:t>10</a:t>
            </a:fld>
            <a:endParaRPr lang="en-US">
              <a:solidFill>
                <a:srgbClr val="FFFFFF"/>
              </a:solidFill>
              <a:latin typeface="Calibri" panose="020F0502020204030204"/>
            </a:endParaRPr>
          </a:p>
        </p:txBody>
      </p:sp>
      <p:sp>
        <p:nvSpPr>
          <p:cNvPr id="42" name="TextBox 41">
            <a:extLst>
              <a:ext uri="{FF2B5EF4-FFF2-40B4-BE49-F238E27FC236}">
                <a16:creationId xmlns:a16="http://schemas.microsoft.com/office/drawing/2014/main" id="{D2F01AA0-9A34-4224-8259-152909E57965}"/>
              </a:ext>
            </a:extLst>
          </p:cNvPr>
          <p:cNvSpPr txBox="1"/>
          <p:nvPr/>
        </p:nvSpPr>
        <p:spPr>
          <a:xfrm>
            <a:off x="3046772" y="785350"/>
            <a:ext cx="9379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70AD47"/>
                </a:solidFill>
                <a:ea typeface="+mn-lt"/>
                <a:cs typeface="+mn-lt"/>
              </a:rPr>
              <a:t>Github</a:t>
            </a:r>
            <a:r>
              <a:rPr lang="en-US" dirty="0">
                <a:solidFill>
                  <a:srgbClr val="70AD47"/>
                </a:solidFill>
                <a:ea typeface="+mn-lt"/>
                <a:cs typeface="+mn-lt"/>
              </a:rPr>
              <a:t> URL to Notebook </a:t>
            </a:r>
            <a:r>
              <a:rPr lang="en-US" dirty="0">
                <a:solidFill>
                  <a:srgbClr val="70AD47"/>
                </a:solidFill>
                <a:highlight>
                  <a:srgbClr val="000000"/>
                </a:highlight>
                <a:ea typeface="+mn-lt"/>
                <a:cs typeface="+mn-lt"/>
              </a:rPr>
              <a:t>: </a:t>
            </a:r>
            <a:r>
              <a:rPr lang="en-US" dirty="0">
                <a:highlight>
                  <a:srgbClr val="000000"/>
                </a:highlight>
                <a:ea typeface="+mn-lt"/>
                <a:cs typeface="+mn-lt"/>
                <a:hlinkClick r:id="rId3"/>
              </a:rPr>
              <a:t>Webscraping Notebook by Denis O'Byrne</a:t>
            </a:r>
            <a:endParaRPr lang="en-US" dirty="0">
              <a:solidFill>
                <a:srgbClr val="70AD47"/>
              </a:solidFill>
              <a:highlight>
                <a:srgbClr val="000000"/>
              </a:highlight>
              <a:cs typeface="Calibri"/>
            </a:endParaRPr>
          </a:p>
        </p:txBody>
      </p:sp>
      <p:pic>
        <p:nvPicPr>
          <p:cNvPr id="9" name="Picture 10" descr="Graphical user interface, text, application&#10;&#10;Description automatically generated">
            <a:extLst>
              <a:ext uri="{FF2B5EF4-FFF2-40B4-BE49-F238E27FC236}">
                <a16:creationId xmlns:a16="http://schemas.microsoft.com/office/drawing/2014/main" id="{010ECE7F-AB21-49F3-8CD3-A868CEFF96C0}"/>
              </a:ext>
            </a:extLst>
          </p:cNvPr>
          <p:cNvPicPr>
            <a:picLocks noChangeAspect="1"/>
          </p:cNvPicPr>
          <p:nvPr/>
        </p:nvPicPr>
        <p:blipFill rotWithShape="1">
          <a:blip r:embed="rId4"/>
          <a:srcRect t="12857" r="54607" b="65289"/>
          <a:stretch/>
        </p:blipFill>
        <p:spPr>
          <a:xfrm>
            <a:off x="730729" y="1653867"/>
            <a:ext cx="2433764" cy="314989"/>
          </a:xfrm>
          <a:prstGeom prst="rect">
            <a:avLst/>
          </a:prstGeom>
        </p:spPr>
      </p:pic>
      <p:pic>
        <p:nvPicPr>
          <p:cNvPr id="10" name="Picture 17" descr="Graphical user interface, text, application&#10;&#10;Description automatically generated">
            <a:extLst>
              <a:ext uri="{FF2B5EF4-FFF2-40B4-BE49-F238E27FC236}">
                <a16:creationId xmlns:a16="http://schemas.microsoft.com/office/drawing/2014/main" id="{35AD7004-F318-4327-A8AE-C05504304107}"/>
              </a:ext>
            </a:extLst>
          </p:cNvPr>
          <p:cNvPicPr>
            <a:picLocks noChangeAspect="1"/>
          </p:cNvPicPr>
          <p:nvPr/>
        </p:nvPicPr>
        <p:blipFill rotWithShape="1">
          <a:blip r:embed="rId4"/>
          <a:srcRect t="69191" r="-564" b="1408"/>
          <a:stretch/>
        </p:blipFill>
        <p:spPr>
          <a:xfrm>
            <a:off x="728680" y="1965087"/>
            <a:ext cx="5256326" cy="419676"/>
          </a:xfrm>
          <a:prstGeom prst="rect">
            <a:avLst/>
          </a:prstGeom>
        </p:spPr>
      </p:pic>
      <p:pic>
        <p:nvPicPr>
          <p:cNvPr id="12" name="Picture 18" descr="Graphical user interface, text, application&#10;&#10;Description automatically generated">
            <a:extLst>
              <a:ext uri="{FF2B5EF4-FFF2-40B4-BE49-F238E27FC236}">
                <a16:creationId xmlns:a16="http://schemas.microsoft.com/office/drawing/2014/main" id="{B5F3B004-504B-4D5F-9254-D6E1EDF15131}"/>
              </a:ext>
            </a:extLst>
          </p:cNvPr>
          <p:cNvPicPr>
            <a:picLocks noChangeAspect="1"/>
          </p:cNvPicPr>
          <p:nvPr/>
        </p:nvPicPr>
        <p:blipFill rotWithShape="1">
          <a:blip r:embed="rId5"/>
          <a:srcRect t="32877" r="38125" b="27397"/>
          <a:stretch/>
        </p:blipFill>
        <p:spPr>
          <a:xfrm>
            <a:off x="1953274" y="2600243"/>
            <a:ext cx="4361301" cy="430916"/>
          </a:xfrm>
          <a:prstGeom prst="rect">
            <a:avLst/>
          </a:prstGeom>
        </p:spPr>
      </p:pic>
      <p:pic>
        <p:nvPicPr>
          <p:cNvPr id="13" name="Picture 19">
            <a:extLst>
              <a:ext uri="{FF2B5EF4-FFF2-40B4-BE49-F238E27FC236}">
                <a16:creationId xmlns:a16="http://schemas.microsoft.com/office/drawing/2014/main" id="{5EB3BA0F-ED8B-48B7-BF60-C7500EF56833}"/>
              </a:ext>
            </a:extLst>
          </p:cNvPr>
          <p:cNvPicPr>
            <a:picLocks noChangeAspect="1"/>
          </p:cNvPicPr>
          <p:nvPr/>
        </p:nvPicPr>
        <p:blipFill rotWithShape="1">
          <a:blip r:embed="rId6"/>
          <a:srcRect r="72724" b="81319"/>
          <a:stretch/>
        </p:blipFill>
        <p:spPr>
          <a:xfrm>
            <a:off x="2989416" y="3123582"/>
            <a:ext cx="1389386" cy="360909"/>
          </a:xfrm>
          <a:prstGeom prst="rect">
            <a:avLst/>
          </a:prstGeom>
        </p:spPr>
      </p:pic>
      <p:pic>
        <p:nvPicPr>
          <p:cNvPr id="14" name="Picture 20" descr="Text&#10;&#10;Description automatically generated">
            <a:extLst>
              <a:ext uri="{FF2B5EF4-FFF2-40B4-BE49-F238E27FC236}">
                <a16:creationId xmlns:a16="http://schemas.microsoft.com/office/drawing/2014/main" id="{10A996ED-5D0A-4F06-AD1B-850395733AE4}"/>
              </a:ext>
            </a:extLst>
          </p:cNvPr>
          <p:cNvPicPr>
            <a:picLocks noChangeAspect="1"/>
          </p:cNvPicPr>
          <p:nvPr/>
        </p:nvPicPr>
        <p:blipFill rotWithShape="1">
          <a:blip r:embed="rId6"/>
          <a:srcRect t="50549" r="30888" b="-1099"/>
          <a:stretch/>
        </p:blipFill>
        <p:spPr>
          <a:xfrm>
            <a:off x="2991124" y="3483073"/>
            <a:ext cx="2435630" cy="628253"/>
          </a:xfrm>
          <a:prstGeom prst="rect">
            <a:avLst/>
          </a:prstGeom>
        </p:spPr>
      </p:pic>
      <p:pic>
        <p:nvPicPr>
          <p:cNvPr id="15" name="Picture 21" descr="Text&#10;&#10;Description automatically generated">
            <a:extLst>
              <a:ext uri="{FF2B5EF4-FFF2-40B4-BE49-F238E27FC236}">
                <a16:creationId xmlns:a16="http://schemas.microsoft.com/office/drawing/2014/main" id="{79C21CD0-CB15-49B8-AB31-B05B29280205}"/>
              </a:ext>
            </a:extLst>
          </p:cNvPr>
          <p:cNvPicPr>
            <a:picLocks noChangeAspect="1"/>
          </p:cNvPicPr>
          <p:nvPr/>
        </p:nvPicPr>
        <p:blipFill>
          <a:blip r:embed="rId7"/>
          <a:stretch>
            <a:fillRect/>
          </a:stretch>
        </p:blipFill>
        <p:spPr>
          <a:xfrm>
            <a:off x="5430752" y="3119813"/>
            <a:ext cx="3314700" cy="2019471"/>
          </a:xfrm>
          <a:prstGeom prst="rect">
            <a:avLst/>
          </a:prstGeom>
        </p:spPr>
      </p:pic>
      <p:pic>
        <p:nvPicPr>
          <p:cNvPr id="16" name="Picture 22" descr="A picture containing graphical user interface&#10;&#10;Description automatically generated">
            <a:extLst>
              <a:ext uri="{FF2B5EF4-FFF2-40B4-BE49-F238E27FC236}">
                <a16:creationId xmlns:a16="http://schemas.microsoft.com/office/drawing/2014/main" id="{68CC4269-9DB0-4207-AD90-C4F1F9BF41CE}"/>
              </a:ext>
            </a:extLst>
          </p:cNvPr>
          <p:cNvPicPr>
            <a:picLocks noChangeAspect="1"/>
          </p:cNvPicPr>
          <p:nvPr/>
        </p:nvPicPr>
        <p:blipFill>
          <a:blip r:embed="rId8"/>
          <a:stretch>
            <a:fillRect/>
          </a:stretch>
        </p:blipFill>
        <p:spPr>
          <a:xfrm>
            <a:off x="3890024" y="5105973"/>
            <a:ext cx="4865330" cy="740782"/>
          </a:xfrm>
          <a:prstGeom prst="rect">
            <a:avLst/>
          </a:prstGeom>
        </p:spPr>
      </p:pic>
      <p:pic>
        <p:nvPicPr>
          <p:cNvPr id="17" name="Picture 23">
            <a:extLst>
              <a:ext uri="{FF2B5EF4-FFF2-40B4-BE49-F238E27FC236}">
                <a16:creationId xmlns:a16="http://schemas.microsoft.com/office/drawing/2014/main" id="{57D37115-6762-4B55-BFC0-2AC17C0537E4}"/>
              </a:ext>
            </a:extLst>
          </p:cNvPr>
          <p:cNvPicPr>
            <a:picLocks noChangeAspect="1"/>
          </p:cNvPicPr>
          <p:nvPr/>
        </p:nvPicPr>
        <p:blipFill rotWithShape="1">
          <a:blip r:embed="rId9"/>
          <a:srcRect t="13043" r="508" b="43478"/>
          <a:stretch/>
        </p:blipFill>
        <p:spPr>
          <a:xfrm>
            <a:off x="4290995" y="5925744"/>
            <a:ext cx="2065910" cy="213508"/>
          </a:xfrm>
          <a:prstGeom prst="rect">
            <a:avLst/>
          </a:prstGeom>
        </p:spPr>
      </p:pic>
      <p:pic>
        <p:nvPicPr>
          <p:cNvPr id="19" name="Picture 24" descr="A picture containing logo&#10;&#10;Description automatically generated">
            <a:extLst>
              <a:ext uri="{FF2B5EF4-FFF2-40B4-BE49-F238E27FC236}">
                <a16:creationId xmlns:a16="http://schemas.microsoft.com/office/drawing/2014/main" id="{D2E67D08-F984-48CD-B36D-BB8BF0EAAFC3}"/>
              </a:ext>
            </a:extLst>
          </p:cNvPr>
          <p:cNvPicPr>
            <a:picLocks noChangeAspect="1"/>
          </p:cNvPicPr>
          <p:nvPr/>
        </p:nvPicPr>
        <p:blipFill rotWithShape="1">
          <a:blip r:embed="rId10"/>
          <a:srcRect t="37500" r="-188" b="14583"/>
          <a:stretch/>
        </p:blipFill>
        <p:spPr>
          <a:xfrm>
            <a:off x="2585542" y="6291348"/>
            <a:ext cx="3395140" cy="243516"/>
          </a:xfrm>
          <a:prstGeom prst="rect">
            <a:avLst/>
          </a:prstGeom>
        </p:spPr>
      </p:pic>
      <p:sp>
        <p:nvSpPr>
          <p:cNvPr id="20" name="TextBox 19">
            <a:extLst>
              <a:ext uri="{FF2B5EF4-FFF2-40B4-BE49-F238E27FC236}">
                <a16:creationId xmlns:a16="http://schemas.microsoft.com/office/drawing/2014/main" id="{050CF40F-2C03-4503-ACFC-C7BCE5642C50}"/>
              </a:ext>
            </a:extLst>
          </p:cNvPr>
          <p:cNvSpPr txBox="1"/>
          <p:nvPr/>
        </p:nvSpPr>
        <p:spPr>
          <a:xfrm>
            <a:off x="3107540" y="1595489"/>
            <a:ext cx="60349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accent6"/>
                </a:solidFill>
                <a:highlight>
                  <a:srgbClr val="000000"/>
                </a:highlight>
                <a:cs typeface="Calibri"/>
              </a:rPr>
              <a:t>Note for this project a static version of the data is used from the following </a:t>
            </a:r>
            <a:r>
              <a:rPr lang="en-US" sz="1400" dirty="0" err="1">
                <a:solidFill>
                  <a:schemeClr val="accent6"/>
                </a:solidFill>
                <a:highlight>
                  <a:srgbClr val="000000"/>
                </a:highlight>
                <a:cs typeface="Calibri"/>
              </a:rPr>
              <a:t>url</a:t>
            </a:r>
            <a:r>
              <a:rPr lang="en-US" sz="1400" dirty="0">
                <a:solidFill>
                  <a:schemeClr val="accent6"/>
                </a:solidFill>
                <a:highlight>
                  <a:srgbClr val="000000"/>
                </a:highlight>
                <a:cs typeface="Calibri"/>
              </a:rPr>
              <a:t>:</a:t>
            </a:r>
            <a:endParaRPr lang="en-US" sz="1400">
              <a:solidFill>
                <a:schemeClr val="accent6"/>
              </a:solidFill>
              <a:highlight>
                <a:srgbClr val="000000"/>
              </a:highlight>
              <a:cs typeface="Calibri"/>
            </a:endParaRPr>
          </a:p>
          <a:p>
            <a:r>
              <a:rPr lang="en-US" sz="800" dirty="0">
                <a:highlight>
                  <a:srgbClr val="000000"/>
                </a:highlight>
                <a:latin typeface="Consolas"/>
                <a:cs typeface="Calibri"/>
                <a:hlinkClick r:id="rId11"/>
              </a:rPr>
              <a:t>https://en.wikipedia.org/w/index.php?title=List_of_Falcon_9_and_Falcon_Heavy_launches&amp;oldid=1027686922</a:t>
            </a:r>
            <a:endParaRPr lang="en-US" sz="800">
              <a:highlight>
                <a:srgbClr val="000000"/>
              </a:highlight>
            </a:endParaRPr>
          </a:p>
          <a:p>
            <a:endParaRPr lang="en-US" sz="1000" dirty="0">
              <a:latin typeface="Consolas"/>
              <a:cs typeface="Calibri"/>
            </a:endParaRPr>
          </a:p>
        </p:txBody>
      </p:sp>
    </p:spTree>
    <p:extLst>
      <p:ext uri="{BB962C8B-B14F-4D97-AF65-F5344CB8AC3E}">
        <p14:creationId xmlns:p14="http://schemas.microsoft.com/office/powerpoint/2010/main" val="219764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dirty="0"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452" y="498270"/>
            <a:ext cx="12330983" cy="6219467"/>
          </a:xfrm>
          <a:prstGeom prst="rect">
            <a:avLst/>
          </a:prstGeom>
        </p:spPr>
        <p:txBody>
          <a:bodyPr vert="horz" lIns="91440" tIns="45720" rIns="91440" bIns="45720" rtlCol="0" anchor="t">
            <a:normAutofit/>
          </a:bodyPr>
          <a:lstStyle/>
          <a:p>
            <a:pPr marL="0" indent="0">
              <a:buNone/>
            </a:pPr>
            <a:r>
              <a:rPr lang="en-US" sz="3200" b="1" dirty="0">
                <a:solidFill>
                  <a:srgbClr val="FFFFFF"/>
                </a:solidFill>
                <a:ea typeface="+mn-lt"/>
                <a:cs typeface="+mn-lt"/>
              </a:rPr>
              <a:t>Plan</a:t>
            </a:r>
            <a:r>
              <a:rPr lang="en-US" sz="2200" dirty="0">
                <a:solidFill>
                  <a:srgbClr val="FFFFFF"/>
                </a:solidFill>
                <a:ea typeface="+mn-lt"/>
                <a:cs typeface="+mn-lt"/>
              </a:rPr>
              <a:t>:</a:t>
            </a:r>
            <a:endParaRPr lang="en-US" sz="2200" dirty="0">
              <a:solidFill>
                <a:srgbClr val="FFFFFF"/>
              </a:solidFill>
              <a:latin typeface="Abadi"/>
              <a:ea typeface="+mn-lt"/>
              <a:cs typeface="+mn-lt"/>
            </a:endParaRPr>
          </a:p>
          <a:p>
            <a:pPr marL="457200" indent="-457200"/>
            <a:r>
              <a:rPr lang="en-US" sz="1800" dirty="0">
                <a:solidFill>
                  <a:srgbClr val="FFFFFF"/>
                </a:solidFill>
                <a:ea typeface="+mn-lt"/>
                <a:cs typeface="+mn-lt"/>
              </a:rPr>
              <a:t>In the data set, there are several different cases where the booster did not land successfully. Sometimes a landing was attempted but failed due to an accident; for example, </a:t>
            </a:r>
            <a:r>
              <a:rPr lang="en-US" sz="1400" dirty="0">
                <a:solidFill>
                  <a:srgbClr val="FFFFFF"/>
                </a:solidFill>
                <a:latin typeface="Consolas"/>
                <a:ea typeface="+mn-lt"/>
                <a:cs typeface="+mn-lt"/>
              </a:rPr>
              <a:t>True Ocean</a:t>
            </a:r>
            <a:r>
              <a:rPr lang="en-US" sz="1400" dirty="0">
                <a:solidFill>
                  <a:srgbClr val="FFFFFF"/>
                </a:solidFill>
                <a:ea typeface="+mn-lt"/>
                <a:cs typeface="+mn-lt"/>
              </a:rPr>
              <a:t> means the mission outcome was successfully landed to a specific region of the ocean while </a:t>
            </a:r>
            <a:r>
              <a:rPr lang="en-US" sz="1400" dirty="0">
                <a:solidFill>
                  <a:srgbClr val="FFFFFF"/>
                </a:solidFill>
                <a:latin typeface="Consolas"/>
                <a:ea typeface="+mn-lt"/>
                <a:cs typeface="+mn-lt"/>
              </a:rPr>
              <a:t>False Ocean</a:t>
            </a:r>
            <a:r>
              <a:rPr lang="en-US" sz="1400" dirty="0">
                <a:solidFill>
                  <a:srgbClr val="FFFFFF"/>
                </a:solidFill>
                <a:ea typeface="+mn-lt"/>
                <a:cs typeface="+mn-lt"/>
              </a:rPr>
              <a:t> means the mission outcome was unsuccessfully landed to a specific region of the ocean. </a:t>
            </a:r>
            <a:r>
              <a:rPr lang="en-US" sz="1400" dirty="0">
                <a:solidFill>
                  <a:srgbClr val="FFFFFF"/>
                </a:solidFill>
                <a:latin typeface="Consolas"/>
                <a:ea typeface="+mn-lt"/>
                <a:cs typeface="+mn-lt"/>
              </a:rPr>
              <a:t>True RTLS</a:t>
            </a:r>
            <a:r>
              <a:rPr lang="en-US" sz="1400" dirty="0">
                <a:solidFill>
                  <a:srgbClr val="FFFFFF"/>
                </a:solidFill>
                <a:ea typeface="+mn-lt"/>
                <a:cs typeface="+mn-lt"/>
              </a:rPr>
              <a:t> means the mission outcome was successfully landed to a ground pad </a:t>
            </a:r>
            <a:r>
              <a:rPr lang="en-US" sz="1400" dirty="0">
                <a:solidFill>
                  <a:srgbClr val="FFFFFF"/>
                </a:solidFill>
                <a:latin typeface="Consolas"/>
                <a:ea typeface="+mn-lt"/>
                <a:cs typeface="+mn-lt"/>
              </a:rPr>
              <a:t>False RTLS</a:t>
            </a:r>
            <a:r>
              <a:rPr lang="en-US" sz="1400" dirty="0">
                <a:solidFill>
                  <a:srgbClr val="FFFFFF"/>
                </a:solidFill>
                <a:ea typeface="+mn-lt"/>
                <a:cs typeface="+mn-lt"/>
              </a:rPr>
              <a:t> means the mission outcome was unsuccessfully landed to a ground pad.</a:t>
            </a:r>
            <a:r>
              <a:rPr lang="en-US" sz="1400" dirty="0">
                <a:solidFill>
                  <a:srgbClr val="FFFFFF"/>
                </a:solidFill>
                <a:latin typeface="Calibri"/>
                <a:ea typeface="+mn-lt"/>
                <a:cs typeface="+mn-lt"/>
              </a:rPr>
              <a:t> </a:t>
            </a:r>
            <a:r>
              <a:rPr lang="en-US" sz="1400" dirty="0">
                <a:solidFill>
                  <a:srgbClr val="FFFFFF"/>
                </a:solidFill>
                <a:latin typeface="Consolas"/>
                <a:ea typeface="+mn-lt"/>
                <a:cs typeface="+mn-lt"/>
              </a:rPr>
              <a:t>True ASDS</a:t>
            </a:r>
            <a:r>
              <a:rPr lang="en-US" sz="1400" dirty="0">
                <a:solidFill>
                  <a:srgbClr val="FFFFFF"/>
                </a:solidFill>
                <a:ea typeface="+mn-lt"/>
                <a:cs typeface="+mn-lt"/>
              </a:rPr>
              <a:t> means the mission outcome was successfully landed on a drone ship </a:t>
            </a:r>
            <a:r>
              <a:rPr lang="en-US" sz="1400" dirty="0">
                <a:solidFill>
                  <a:srgbClr val="FFFFFF"/>
                </a:solidFill>
                <a:latin typeface="Consolas"/>
                <a:ea typeface="+mn-lt"/>
                <a:cs typeface="+mn-lt"/>
              </a:rPr>
              <a:t>False ASDS</a:t>
            </a:r>
            <a:r>
              <a:rPr lang="en-US" sz="1400" dirty="0">
                <a:solidFill>
                  <a:srgbClr val="FFFFFF"/>
                </a:solidFill>
                <a:ea typeface="+mn-lt"/>
                <a:cs typeface="+mn-lt"/>
              </a:rPr>
              <a:t> means the mission outcome was unsuccessfully landed on a drone ship.  </a:t>
            </a:r>
            <a:endParaRPr lang="en-US" sz="1400">
              <a:solidFill>
                <a:srgbClr val="FFFFFF"/>
              </a:solidFill>
              <a:latin typeface="Abadi"/>
              <a:ea typeface="+mn-lt"/>
              <a:cs typeface="+mn-lt"/>
            </a:endParaRPr>
          </a:p>
          <a:p>
            <a:pPr marL="457200" indent="-457200"/>
            <a:r>
              <a:rPr lang="en-US" sz="1800" dirty="0">
                <a:solidFill>
                  <a:srgbClr val="FFFFFF"/>
                </a:solidFill>
                <a:ea typeface="+mn-lt"/>
                <a:cs typeface="+mn-lt"/>
              </a:rPr>
              <a:t>To convert those outcomes into Training Labels with </a:t>
            </a:r>
            <a:r>
              <a:rPr lang="en-US" sz="1800" dirty="0">
                <a:solidFill>
                  <a:srgbClr val="FFFFFF"/>
                </a:solidFill>
                <a:latin typeface="Consolas"/>
                <a:ea typeface="+mn-lt"/>
                <a:cs typeface="+mn-lt"/>
              </a:rPr>
              <a:t>1</a:t>
            </a:r>
            <a:r>
              <a:rPr lang="en-US" sz="1800" dirty="0">
                <a:solidFill>
                  <a:srgbClr val="FFFFFF"/>
                </a:solidFill>
                <a:ea typeface="+mn-lt"/>
                <a:cs typeface="+mn-lt"/>
              </a:rPr>
              <a:t> means the booster successfully landed </a:t>
            </a:r>
            <a:r>
              <a:rPr lang="en-US" sz="1800" dirty="0">
                <a:solidFill>
                  <a:srgbClr val="FFFFFF"/>
                </a:solidFill>
                <a:latin typeface="Consolas"/>
                <a:ea typeface="+mn-lt"/>
                <a:cs typeface="+mn-lt"/>
              </a:rPr>
              <a:t>0</a:t>
            </a:r>
            <a:r>
              <a:rPr lang="en-US" sz="1800" dirty="0">
                <a:solidFill>
                  <a:srgbClr val="FFFFFF"/>
                </a:solidFill>
                <a:ea typeface="+mn-lt"/>
                <a:cs typeface="+mn-lt"/>
              </a:rPr>
              <a:t> means it was unsuccessful</a:t>
            </a:r>
            <a:endParaRPr lang="en-US" sz="1800">
              <a:solidFill>
                <a:srgbClr val="FFFFFF"/>
              </a:solidFill>
              <a:latin typeface="Abadi"/>
              <a:ea typeface="+mn-lt"/>
              <a:cs typeface="+mn-lt"/>
            </a:endParaRPr>
          </a:p>
          <a:p>
            <a:pPr marL="0" indent="0">
              <a:buNone/>
            </a:pPr>
            <a:r>
              <a:rPr lang="en-US" sz="3200" b="1" dirty="0">
                <a:solidFill>
                  <a:srgbClr val="FFFFFF"/>
                </a:solidFill>
                <a:latin typeface="Calibri"/>
                <a:cs typeface="Calibri" panose="020F0502020204030204"/>
              </a:rPr>
              <a:t>Steps</a:t>
            </a:r>
            <a:r>
              <a:rPr lang="en-US" sz="2200" dirty="0">
                <a:solidFill>
                  <a:srgbClr val="FFFFFF"/>
                </a:solidFill>
                <a:latin typeface="Calibri"/>
                <a:cs typeface="Calibri" panose="020F0502020204030204"/>
              </a:rPr>
              <a:t>:</a:t>
            </a:r>
            <a:endParaRPr lang="en-US" dirty="0">
              <a:solidFill>
                <a:srgbClr val="FFFFFF"/>
              </a:solidFill>
            </a:endParaRPr>
          </a:p>
          <a:p>
            <a:pPr marL="457200" indent="-457200">
              <a:buAutoNum type="arabicPeriod"/>
            </a:pPr>
            <a:r>
              <a:rPr lang="en-US" sz="2200" dirty="0">
                <a:solidFill>
                  <a:srgbClr val="FFFFFF"/>
                </a:solidFill>
                <a:latin typeface="Calibri"/>
                <a:cs typeface="Calibri" panose="020F0502020204030204"/>
              </a:rPr>
              <a:t>Load data</a:t>
            </a:r>
          </a:p>
          <a:p>
            <a:pPr marL="457200" indent="-457200">
              <a:buAutoNum type="arabicPeriod"/>
            </a:pPr>
            <a:r>
              <a:rPr lang="en-US" sz="2200" dirty="0">
                <a:solidFill>
                  <a:srgbClr val="FFFFFF"/>
                </a:solidFill>
                <a:latin typeface="Calibri"/>
                <a:cs typeface="Calibri" panose="020F0502020204030204"/>
              </a:rPr>
              <a:t>Identify Landing outcomes as good and bad</a:t>
            </a:r>
          </a:p>
          <a:p>
            <a:pPr marL="457200" indent="-457200">
              <a:buAutoNum type="arabicPeriod"/>
            </a:pPr>
            <a:r>
              <a:rPr lang="en-US" sz="2200" dirty="0">
                <a:solidFill>
                  <a:srgbClr val="FFFFFF"/>
                </a:solidFill>
                <a:latin typeface="Calibri"/>
                <a:cs typeface="Calibri" panose="020F0502020204030204"/>
              </a:rPr>
              <a:t>Create a list of training labels</a:t>
            </a:r>
          </a:p>
          <a:p>
            <a:pPr marL="457200" indent="-457200">
              <a:buAutoNum type="arabicPeriod"/>
            </a:pPr>
            <a:endParaRPr lang="en-US" sz="2200" dirty="0">
              <a:solidFill>
                <a:srgbClr val="FFFFFF"/>
              </a:solidFill>
              <a:latin typeface="Calibri"/>
              <a:cs typeface="Calibri" panose="020F0502020204030204"/>
            </a:endParaRPr>
          </a:p>
          <a:p>
            <a:pPr marL="457200" indent="-457200">
              <a:buAutoNum type="arabicPeriod"/>
            </a:pPr>
            <a:endParaRPr lang="en-US" sz="2200" dirty="0">
              <a:solidFill>
                <a:srgbClr val="FFFFFF"/>
              </a:solidFill>
              <a:latin typeface="Calibri"/>
              <a:cs typeface="Calibri" panose="020F0502020204030204"/>
            </a:endParaRPr>
          </a:p>
          <a:p>
            <a:pPr marL="457200" indent="-457200">
              <a:buAutoNum type="arabicPeriod"/>
            </a:pPr>
            <a:r>
              <a:rPr lang="en-US" sz="2200" dirty="0">
                <a:solidFill>
                  <a:srgbClr val="FFFFFF"/>
                </a:solidFill>
                <a:latin typeface="Calibri"/>
                <a:cs typeface="Calibri" panose="020F0502020204030204"/>
              </a:rPr>
              <a:t>Add list to data frame in new column "Class"</a:t>
            </a:r>
          </a:p>
          <a:p>
            <a:pPr marL="457200" indent="-457200">
              <a:buAutoNum type="arabicPeriod"/>
            </a:pPr>
            <a:endParaRPr lang="en-US" sz="2200" dirty="0">
              <a:solidFill>
                <a:srgbClr val="FFFFFF"/>
              </a:solidFill>
              <a:latin typeface="Abadi"/>
              <a:cs typeface="Calibri" panose="020F0502020204030204"/>
            </a:endParaRPr>
          </a:p>
          <a:p>
            <a:endParaRPr lang="en-US">
              <a:solidFill>
                <a:srgbClr val="FFFFFF"/>
              </a:solidFill>
              <a:cs typeface="Calibri" panose="020F0502020204030204"/>
            </a:endParaRPr>
          </a:p>
          <a:p>
            <a:endParaRPr lang="en-US">
              <a:solidFill>
                <a:srgbClr val="FFFFFF"/>
              </a:solidFill>
              <a:cs typeface="Calibri" panose="020F0502020204030204"/>
            </a:endParaRPr>
          </a:p>
          <a:p>
            <a:endParaRPr lang="en-US">
              <a:solidFill>
                <a:srgbClr val="FFFFFF"/>
              </a:solidFill>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524205" y="7161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FFFFFF"/>
                </a:solidFill>
                <a:latin typeface="Abadi"/>
              </a:rPr>
              <a:t>Data Wrangling – Training Labels</a:t>
            </a:r>
            <a:endParaRPr lang="en-US">
              <a:solidFill>
                <a:srgbClr val="FFFFFF"/>
              </a:solidFill>
            </a:endParaRPr>
          </a:p>
        </p:txBody>
      </p:sp>
      <p:pic>
        <p:nvPicPr>
          <p:cNvPr id="6" name="Picture 6" descr="Graphical user interface, text, application&#10;&#10;Description automatically generated">
            <a:extLst>
              <a:ext uri="{FF2B5EF4-FFF2-40B4-BE49-F238E27FC236}">
                <a16:creationId xmlns:a16="http://schemas.microsoft.com/office/drawing/2014/main" id="{7E12901A-4DFB-4B20-9C04-71E750166F6E}"/>
              </a:ext>
            </a:extLst>
          </p:cNvPr>
          <p:cNvPicPr>
            <a:picLocks noChangeAspect="1"/>
          </p:cNvPicPr>
          <p:nvPr/>
        </p:nvPicPr>
        <p:blipFill rotWithShape="1">
          <a:blip r:embed="rId2"/>
          <a:srcRect t="59155" r="-224" b="15493"/>
          <a:stretch/>
        </p:blipFill>
        <p:spPr>
          <a:xfrm>
            <a:off x="1750142" y="3234071"/>
            <a:ext cx="9183338" cy="370956"/>
          </a:xfrm>
          <a:prstGeom prst="rect">
            <a:avLst/>
          </a:prstGeom>
        </p:spPr>
      </p:pic>
      <p:pic>
        <p:nvPicPr>
          <p:cNvPr id="7" name="Picture 8" descr="Graphical user interface, text, application&#10;&#10;Description automatically generated">
            <a:extLst>
              <a:ext uri="{FF2B5EF4-FFF2-40B4-BE49-F238E27FC236}">
                <a16:creationId xmlns:a16="http://schemas.microsoft.com/office/drawing/2014/main" id="{C4BADFA4-62AD-438F-9A38-0BD6D542401F}"/>
              </a:ext>
            </a:extLst>
          </p:cNvPr>
          <p:cNvPicPr>
            <a:picLocks noChangeAspect="1"/>
          </p:cNvPicPr>
          <p:nvPr/>
        </p:nvPicPr>
        <p:blipFill rotWithShape="1">
          <a:blip r:embed="rId3"/>
          <a:srcRect l="-877" t="-161" r="32456" b="89051"/>
          <a:stretch/>
        </p:blipFill>
        <p:spPr>
          <a:xfrm>
            <a:off x="5560142" y="3725684"/>
            <a:ext cx="4414357" cy="285525"/>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741A2339-794B-4429-A7AB-1BF4BCAA2AA8}"/>
              </a:ext>
            </a:extLst>
          </p:cNvPr>
          <p:cNvPicPr>
            <a:picLocks noChangeAspect="1"/>
          </p:cNvPicPr>
          <p:nvPr/>
        </p:nvPicPr>
        <p:blipFill rotWithShape="1">
          <a:blip r:embed="rId4"/>
          <a:srcRect r="29052" b="39247"/>
          <a:stretch/>
        </p:blipFill>
        <p:spPr>
          <a:xfrm>
            <a:off x="5609303" y="4006746"/>
            <a:ext cx="2852443" cy="1390410"/>
          </a:xfrm>
          <a:prstGeom prst="rect">
            <a:avLst/>
          </a:prstGeom>
        </p:spPr>
      </p:pic>
      <p:pic>
        <p:nvPicPr>
          <p:cNvPr id="11" name="Picture 11" descr="Text&#10;&#10;Description automatically generated">
            <a:extLst>
              <a:ext uri="{FF2B5EF4-FFF2-40B4-BE49-F238E27FC236}">
                <a16:creationId xmlns:a16="http://schemas.microsoft.com/office/drawing/2014/main" id="{B2E61224-1398-4D36-8D7F-7325BA0CC8E0}"/>
              </a:ext>
            </a:extLst>
          </p:cNvPr>
          <p:cNvPicPr>
            <a:picLocks noChangeAspect="1"/>
          </p:cNvPicPr>
          <p:nvPr/>
        </p:nvPicPr>
        <p:blipFill rotWithShape="1">
          <a:blip r:embed="rId5"/>
          <a:srcRect r="-735" b="40178"/>
          <a:stretch/>
        </p:blipFill>
        <p:spPr>
          <a:xfrm>
            <a:off x="1565788" y="4461221"/>
            <a:ext cx="2116412" cy="1037526"/>
          </a:xfrm>
          <a:prstGeom prst="rect">
            <a:avLst/>
          </a:prstGeom>
        </p:spPr>
      </p:pic>
      <p:pic>
        <p:nvPicPr>
          <p:cNvPr id="16" name="Picture 10" descr="Graphical user interface, text, application, email&#10;&#10;Description automatically generated">
            <a:extLst>
              <a:ext uri="{FF2B5EF4-FFF2-40B4-BE49-F238E27FC236}">
                <a16:creationId xmlns:a16="http://schemas.microsoft.com/office/drawing/2014/main" id="{8897566C-3AF6-40AB-8C6B-45E3BA959C9A}"/>
              </a:ext>
            </a:extLst>
          </p:cNvPr>
          <p:cNvPicPr>
            <a:picLocks noChangeAspect="1"/>
          </p:cNvPicPr>
          <p:nvPr/>
        </p:nvPicPr>
        <p:blipFill rotWithShape="1">
          <a:blip r:embed="rId4"/>
          <a:srcRect t="77907" r="-329" b="14535"/>
          <a:stretch/>
        </p:blipFill>
        <p:spPr>
          <a:xfrm>
            <a:off x="5609303" y="5395552"/>
            <a:ext cx="6381144" cy="271305"/>
          </a:xfrm>
          <a:prstGeom prst="rect">
            <a:avLst/>
          </a:prstGeom>
        </p:spPr>
      </p:pic>
      <p:pic>
        <p:nvPicPr>
          <p:cNvPr id="12" name="Picture 12" descr="Text&#10;&#10;Description automatically generated">
            <a:extLst>
              <a:ext uri="{FF2B5EF4-FFF2-40B4-BE49-F238E27FC236}">
                <a16:creationId xmlns:a16="http://schemas.microsoft.com/office/drawing/2014/main" id="{0ECA8517-F115-4D71-86A1-4B768281A308}"/>
              </a:ext>
            </a:extLst>
          </p:cNvPr>
          <p:cNvPicPr>
            <a:picLocks noChangeAspect="1"/>
          </p:cNvPicPr>
          <p:nvPr/>
        </p:nvPicPr>
        <p:blipFill rotWithShape="1">
          <a:blip r:embed="rId5"/>
          <a:srcRect t="89617" r="-448" b="546"/>
          <a:stretch/>
        </p:blipFill>
        <p:spPr>
          <a:xfrm>
            <a:off x="963561" y="5874607"/>
            <a:ext cx="2755503" cy="220054"/>
          </a:xfrm>
          <a:prstGeom prst="rect">
            <a:avLst/>
          </a:prstGeom>
        </p:spPr>
      </p:pic>
      <p:sp>
        <p:nvSpPr>
          <p:cNvPr id="13" name="TextBox 12">
            <a:extLst>
              <a:ext uri="{FF2B5EF4-FFF2-40B4-BE49-F238E27FC236}">
                <a16:creationId xmlns:a16="http://schemas.microsoft.com/office/drawing/2014/main" id="{F457CFA3-2DDA-47FF-A70E-2494D446DCA9}"/>
              </a:ext>
            </a:extLst>
          </p:cNvPr>
          <p:cNvSpPr txBox="1"/>
          <p:nvPr/>
        </p:nvSpPr>
        <p:spPr>
          <a:xfrm>
            <a:off x="4552336" y="6100915"/>
            <a:ext cx="69587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70AD47"/>
                </a:solidFill>
                <a:cs typeface="Calibri"/>
              </a:rPr>
              <a:t>Github</a:t>
            </a:r>
            <a:r>
              <a:rPr lang="en-US" dirty="0">
                <a:solidFill>
                  <a:srgbClr val="70AD47"/>
                </a:solidFill>
                <a:cs typeface="Calibri"/>
              </a:rPr>
              <a:t> URL to Notebook </a:t>
            </a:r>
            <a:r>
              <a:rPr lang="en-US" dirty="0">
                <a:solidFill>
                  <a:srgbClr val="70AD47"/>
                </a:solidFill>
                <a:highlight>
                  <a:srgbClr val="000000"/>
                </a:highlight>
                <a:cs typeface="Calibri"/>
              </a:rPr>
              <a:t>: </a:t>
            </a:r>
            <a:r>
              <a:rPr lang="en-US" dirty="0">
                <a:solidFill>
                  <a:srgbClr val="FFFFFF"/>
                </a:solidFill>
                <a:cs typeface="Calibri"/>
                <a:hlinkClick r:id="rId6"/>
              </a:rPr>
              <a:t>Data Wrangling Notebook by Denis O'Byrne</a:t>
            </a:r>
            <a:endParaRPr lang="en-US"/>
          </a:p>
        </p:txBody>
      </p:sp>
    </p:spTree>
    <p:extLst>
      <p:ext uri="{BB962C8B-B14F-4D97-AF65-F5344CB8AC3E}">
        <p14:creationId xmlns:p14="http://schemas.microsoft.com/office/powerpoint/2010/main" val="23554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775494" y="-1883"/>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Data Wrangling – Imputing Missing Data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277" y="1779087"/>
            <a:ext cx="7933026" cy="5231146"/>
          </a:xfrm>
          <a:prstGeom prst="rect">
            <a:avLst/>
          </a:prstGeom>
        </p:spPr>
        <p:txBody>
          <a:bodyPr vert="horz" lIns="91440" tIns="45720" rIns="91440" bIns="45720" rtlCol="0" anchor="t">
            <a:normAutofit/>
          </a:bodyPr>
          <a:lstStyle/>
          <a:p>
            <a:pPr marL="0" indent="0">
              <a:buNone/>
            </a:pPr>
            <a:r>
              <a:rPr lang="en-US" sz="1600" dirty="0"/>
              <a:t>In the earlier SpaceX API notebook we performed data wrangling to impute missing data</a:t>
            </a:r>
            <a:endParaRPr lang="en-US" sz="1600"/>
          </a:p>
          <a:p>
            <a:pPr marL="0" indent="0">
              <a:buNone/>
            </a:pPr>
            <a:r>
              <a:rPr lang="en-US" sz="3200" b="1" dirty="0"/>
              <a:t>Steps:</a:t>
            </a:r>
            <a:endParaRPr lang="en-US" sz="3200" b="1" dirty="0">
              <a:cs typeface="Calibri"/>
            </a:endParaRPr>
          </a:p>
          <a:p>
            <a:pPr marL="685800" indent="-457200">
              <a:buAutoNum type="arabicPeriod"/>
            </a:pPr>
            <a:r>
              <a:rPr lang="en-US" dirty="0"/>
              <a:t>Check for Missing Values</a:t>
            </a:r>
            <a:endParaRPr lang="en-US" sz="2000" dirty="0">
              <a:cs typeface="Calibri" panose="020F0502020204030204"/>
            </a:endParaRPr>
          </a:p>
          <a:p>
            <a:pPr marL="1143000" lvl="1">
              <a:buFont typeface="Wingdings" panose="020B0604020202020204" pitchFamily="34" charset="0"/>
              <a:buChar char="§"/>
            </a:pPr>
            <a:r>
              <a:rPr lang="en-US" sz="1500" dirty="0">
                <a:cs typeface="Calibri" panose="020F0502020204030204"/>
              </a:rPr>
              <a:t>Note we found 5 missing values for Payload Mass which should not be missing and nonzero. We will replace theses missing values with the Sample Mean</a:t>
            </a:r>
          </a:p>
          <a:p>
            <a:pPr marL="1143000" lvl="1">
              <a:buFont typeface="Wingdings" panose="020B0604020202020204" pitchFamily="34" charset="0"/>
              <a:buChar char="§"/>
            </a:pPr>
            <a:r>
              <a:rPr lang="en-US" sz="1500" dirty="0">
                <a:cs typeface="Calibri" panose="020F0502020204030204"/>
              </a:rPr>
              <a:t>Note we found 26 entries of None for Landing Pad which is informative indicating there was no landing pad to land the rocket on for the mission meaning we should not change this column</a:t>
            </a:r>
          </a:p>
          <a:p>
            <a:pPr marL="1143000" lvl="1">
              <a:buFont typeface="Wingdings" panose="020B0604020202020204" pitchFamily="34" charset="0"/>
              <a:buChar char="§"/>
            </a:pPr>
            <a:endParaRPr lang="en-US" sz="1500" dirty="0"/>
          </a:p>
          <a:p>
            <a:pPr marL="685800" indent="-457200">
              <a:buAutoNum type="arabicPeriod"/>
            </a:pPr>
            <a:r>
              <a:rPr lang="en-US" sz="2400" dirty="0"/>
              <a:t>Calculate Sample Mean For Payload mass</a:t>
            </a:r>
            <a:endParaRPr lang="en-US" sz="2400">
              <a:cs typeface="Calibri" panose="020F0502020204030204"/>
            </a:endParaRPr>
          </a:p>
          <a:p>
            <a:pPr marL="685800" indent="-457200">
              <a:buAutoNum type="arabicPeriod"/>
            </a:pPr>
            <a:endParaRPr lang="en-US" sz="1900" dirty="0">
              <a:cs typeface="Calibri"/>
            </a:endParaRPr>
          </a:p>
          <a:p>
            <a:pPr marL="685800" indent="-457200">
              <a:buAutoNum type="arabicPeriod"/>
            </a:pPr>
            <a:r>
              <a:rPr lang="en-US" sz="2400" dirty="0"/>
              <a:t>Replace </a:t>
            </a:r>
            <a:r>
              <a:rPr lang="en-US" sz="2400" dirty="0" err="1"/>
              <a:t>nas</a:t>
            </a:r>
            <a:r>
              <a:rPr lang="en-US" sz="2400" dirty="0"/>
              <a:t> for Payload mass with sample mean</a:t>
            </a:r>
            <a:endParaRPr lang="en-US" sz="2400" dirty="0">
              <a:cs typeface="Calibri" panose="020F0502020204030204"/>
            </a:endParaRPr>
          </a:p>
          <a:p>
            <a:pPr indent="-457200">
              <a:buAutoNum type="arabicPeriod"/>
            </a:pPr>
            <a:endParaRPr lang="en-US" sz="1900">
              <a:cs typeface="Calibri" panose="020F0502020204030204"/>
            </a:endParaRPr>
          </a:p>
          <a:p>
            <a:pPr marL="685800" indent="-457200">
              <a:buAutoNum type="arabicPeriod"/>
            </a:pPr>
            <a:endParaRPr lang="en-US" sz="1900">
              <a:cs typeface="Calibri" panose="020F0502020204030204"/>
            </a:endParaRPr>
          </a:p>
          <a:p>
            <a:endParaRPr lang="en-US" sz="1900"/>
          </a:p>
          <a:p>
            <a:endParaRPr lang="en-US" sz="1900"/>
          </a:p>
          <a:p>
            <a:endParaRPr lang="en-US" sz="1900"/>
          </a:p>
        </p:txBody>
      </p:sp>
      <p:sp>
        <p:nvSpPr>
          <p:cNvPr id="15" name="Rectangle 1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8" descr="Table&#10;&#10;Description automatically generated">
            <a:extLst>
              <a:ext uri="{FF2B5EF4-FFF2-40B4-BE49-F238E27FC236}">
                <a16:creationId xmlns:a16="http://schemas.microsoft.com/office/drawing/2014/main" id="{0BEEDFC3-B3CB-4525-BE9B-DD24357F318D}"/>
              </a:ext>
            </a:extLst>
          </p:cNvPr>
          <p:cNvPicPr>
            <a:picLocks noChangeAspect="1"/>
          </p:cNvPicPr>
          <p:nvPr/>
        </p:nvPicPr>
        <p:blipFill>
          <a:blip r:embed="rId2"/>
          <a:stretch>
            <a:fillRect/>
          </a:stretch>
        </p:blipFill>
        <p:spPr>
          <a:xfrm>
            <a:off x="8671592" y="1093436"/>
            <a:ext cx="2638474" cy="2834893"/>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rPr>
              <a:pPr>
                <a:spcAft>
                  <a:spcPts val="600"/>
                </a:spcAft>
              </a:pPr>
              <a:t>12</a:t>
            </a:fld>
            <a:endParaRPr lang="en-US" sz="1100">
              <a:solidFill>
                <a:srgbClr val="FFFFFF"/>
              </a:solidFill>
            </a:endParaRPr>
          </a:p>
        </p:txBody>
      </p:sp>
      <p:pic>
        <p:nvPicPr>
          <p:cNvPr id="9" name="Picture 9" descr="Graphical user interface, text&#10;&#10;Description automatically generated">
            <a:extLst>
              <a:ext uri="{FF2B5EF4-FFF2-40B4-BE49-F238E27FC236}">
                <a16:creationId xmlns:a16="http://schemas.microsoft.com/office/drawing/2014/main" id="{3DE350CB-C72D-4867-80C9-2FE98A429AFD}"/>
              </a:ext>
            </a:extLst>
          </p:cNvPr>
          <p:cNvPicPr>
            <a:picLocks noChangeAspect="1"/>
          </p:cNvPicPr>
          <p:nvPr/>
        </p:nvPicPr>
        <p:blipFill>
          <a:blip r:embed="rId3"/>
          <a:stretch>
            <a:fillRect/>
          </a:stretch>
        </p:blipFill>
        <p:spPr>
          <a:xfrm>
            <a:off x="6531078" y="4425022"/>
            <a:ext cx="5385620" cy="1068247"/>
          </a:xfrm>
          <a:prstGeom prst="rect">
            <a:avLst/>
          </a:prstGeom>
        </p:spPr>
      </p:pic>
      <p:sp>
        <p:nvSpPr>
          <p:cNvPr id="12" name="TextBox 11">
            <a:extLst>
              <a:ext uri="{FF2B5EF4-FFF2-40B4-BE49-F238E27FC236}">
                <a16:creationId xmlns:a16="http://schemas.microsoft.com/office/drawing/2014/main" id="{A4EED3E2-CFFA-4632-8FAA-84D8A95DB709}"/>
              </a:ext>
            </a:extLst>
          </p:cNvPr>
          <p:cNvSpPr txBox="1"/>
          <p:nvPr/>
        </p:nvSpPr>
        <p:spPr>
          <a:xfrm>
            <a:off x="1092610" y="6082479"/>
            <a:ext cx="8839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70AD47"/>
                </a:solidFill>
                <a:highlight>
                  <a:srgbClr val="000000"/>
                </a:highlight>
                <a:ea typeface="+mn-lt"/>
                <a:cs typeface="+mn-lt"/>
              </a:rPr>
              <a:t>Github</a:t>
            </a:r>
            <a:r>
              <a:rPr lang="en-US" dirty="0">
                <a:solidFill>
                  <a:srgbClr val="70AD47"/>
                </a:solidFill>
                <a:highlight>
                  <a:srgbClr val="000000"/>
                </a:highlight>
                <a:ea typeface="+mn-lt"/>
                <a:cs typeface="+mn-lt"/>
              </a:rPr>
              <a:t> URL to Notebook :  </a:t>
            </a:r>
            <a:r>
              <a:rPr lang="en-US" dirty="0">
                <a:solidFill>
                  <a:srgbClr val="70AD47"/>
                </a:solidFill>
                <a:highlight>
                  <a:srgbClr val="000000"/>
                </a:highlight>
                <a:ea typeface="+mn-lt"/>
                <a:cs typeface="+mn-lt"/>
                <a:hlinkClick r:id="rId4">
                  <a:extLst>
                    <a:ext uri="{A12FA001-AC4F-418D-AE19-62706E023703}">
                      <ahyp:hlinkClr xmlns:ahyp="http://schemas.microsoft.com/office/drawing/2018/hyperlinkcolor" val="tx"/>
                    </a:ext>
                  </a:extLst>
                </a:hlinkClick>
              </a:rPr>
              <a:t>Space X API Data Collection Notebook </a:t>
            </a:r>
            <a:r>
              <a:rPr lang="en-US" dirty="0">
                <a:solidFill>
                  <a:srgbClr val="70AD47"/>
                </a:solidFill>
                <a:highlight>
                  <a:srgbClr val="000000"/>
                </a:highlight>
                <a:ea typeface="+mn-lt"/>
                <a:cs typeface="+mn-lt"/>
                <a:hlinkClick r:id="rId4"/>
              </a:rPr>
              <a:t>by</a:t>
            </a:r>
            <a:r>
              <a:rPr lang="en-US" dirty="0">
                <a:solidFill>
                  <a:srgbClr val="70AD47"/>
                </a:solidFill>
                <a:highlight>
                  <a:srgbClr val="000000"/>
                </a:highlight>
                <a:ea typeface="+mn-lt"/>
                <a:cs typeface="+mn-lt"/>
                <a:hlinkClick r:id="rId4">
                  <a:extLst>
                    <a:ext uri="{A12FA001-AC4F-418D-AE19-62706E023703}">
                      <ahyp:hlinkClr xmlns:ahyp="http://schemas.microsoft.com/office/drawing/2018/hyperlinkcolor" val="tx"/>
                    </a:ext>
                  </a:extLst>
                </a:hlinkClick>
              </a:rPr>
              <a:t> Denis O'Byrne</a:t>
            </a:r>
            <a:endParaRPr lang="en-US">
              <a:solidFill>
                <a:srgbClr val="70AD47"/>
              </a:solidFill>
              <a:highlight>
                <a:srgbClr val="000000"/>
              </a:highlight>
              <a:ea typeface="+mn-lt"/>
              <a:cs typeface="+mn-lt"/>
            </a:endParaRPr>
          </a:p>
          <a:p>
            <a:pPr algn="l"/>
            <a:endParaRPr lang="en-US" dirty="0">
              <a:solidFill>
                <a:srgbClr val="70AD47"/>
              </a:solidFill>
              <a:highlight>
                <a:srgbClr val="000000"/>
              </a:highlight>
              <a:cs typeface="Calibri"/>
            </a:endParaRPr>
          </a:p>
        </p:txBody>
      </p:sp>
    </p:spTree>
    <p:extLst>
      <p:ext uri="{BB962C8B-B14F-4D97-AF65-F5344CB8AC3E}">
        <p14:creationId xmlns:p14="http://schemas.microsoft.com/office/powerpoint/2010/main" val="1696534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Zigzag indicator line">
            <a:extLst>
              <a:ext uri="{FF2B5EF4-FFF2-40B4-BE49-F238E27FC236}">
                <a16:creationId xmlns:a16="http://schemas.microsoft.com/office/drawing/2014/main" id="{848D5B56-1793-48E0-8ABD-8CA06BF3035B}"/>
              </a:ext>
            </a:extLst>
          </p:cNvPr>
          <p:cNvPicPr>
            <a:picLocks noChangeAspect="1"/>
          </p:cNvPicPr>
          <p:nvPr/>
        </p:nvPicPr>
        <p:blipFill rotWithShape="1">
          <a:blip r:embed="rId2">
            <a:alphaModFix amt="35000"/>
          </a:blip>
          <a:srcRect t="8350" r="-2" b="7376"/>
          <a:stretch/>
        </p:blipFill>
        <p:spPr>
          <a:xfrm>
            <a:off x="20" y="1"/>
            <a:ext cx="12191980" cy="6857999"/>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4617" y="402185"/>
            <a:ext cx="4497501" cy="5724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b="1" dirty="0">
                <a:solidFill>
                  <a:schemeClr val="tx1"/>
                </a:solidFill>
                <a:latin typeface="+mj-lt"/>
                <a:ea typeface="+mj-ea"/>
                <a:cs typeface="+mj-cs"/>
              </a:rPr>
              <a:t>EDA with Data Visualization</a:t>
            </a:r>
            <a:endParaRPr lang="en-US" sz="6600">
              <a:solidFill>
                <a:schemeClr val="tx1"/>
              </a:solidFill>
              <a:ea typeface="+mj-ea"/>
              <a:cs typeface="+mj-cs"/>
            </a:endParaRP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8924" y="2636044"/>
            <a:ext cx="7003140" cy="1482003"/>
          </a:xfrm>
          <a:prstGeom prst="rect">
            <a:avLst/>
          </a:prstGeom>
        </p:spPr>
        <p:txBody>
          <a:bodyPr vert="horz" lIns="91440" tIns="45720" rIns="91440" bIns="45720" rtlCol="0" anchor="ctr">
            <a:noAutofit/>
          </a:bodyPr>
          <a:lstStyle/>
          <a:p>
            <a:pPr>
              <a:spcBef>
                <a:spcPts val="1400"/>
              </a:spcBef>
            </a:pPr>
            <a:r>
              <a:rPr lang="en-US" sz="2000" dirty="0">
                <a:solidFill>
                  <a:srgbClr val="FFFFFF"/>
                </a:solidFill>
                <a:cs typeface="Calibri"/>
              </a:rPr>
              <a:t>Visualize Orbits of Rockets and Count Launches in each orbit</a:t>
            </a:r>
            <a:endParaRPr lang="en-US" dirty="0"/>
          </a:p>
          <a:p>
            <a:pPr marL="742950" lvl="1" indent="-285750">
              <a:spcBef>
                <a:spcPts val="1400"/>
              </a:spcBef>
              <a:buFont typeface="Wingdings" panose="020B0604020202020204" pitchFamily="34" charset="0"/>
              <a:buChar char="§"/>
            </a:pPr>
            <a:r>
              <a:rPr lang="en-US" sz="1600" dirty="0">
                <a:solidFill>
                  <a:srgbClr val="FFFFFF"/>
                </a:solidFill>
                <a:cs typeface="Calibri"/>
              </a:rPr>
              <a:t>Larger orbits require more fuel which may impact launch landing success</a:t>
            </a:r>
            <a:endParaRPr lang="en-US" sz="1600">
              <a:cs typeface="Calibri"/>
            </a:endParaRPr>
          </a:p>
          <a:p>
            <a:pPr>
              <a:spcBef>
                <a:spcPts val="1400"/>
              </a:spcBef>
            </a:pPr>
            <a:r>
              <a:rPr lang="en-US" sz="2000" dirty="0">
                <a:solidFill>
                  <a:srgbClr val="FFFFFF"/>
                </a:solidFill>
                <a:ea typeface="+mn-lt"/>
                <a:cs typeface="+mn-lt"/>
              </a:rPr>
              <a:t>Bar Graph to show landing success percentage for given Orbit Launches</a:t>
            </a:r>
            <a:endParaRPr lang="en-US" sz="2000" dirty="0">
              <a:solidFill>
                <a:srgbClr val="FFFFFF"/>
              </a:solidFill>
              <a:cs typeface="Calibri"/>
            </a:endParaRPr>
          </a:p>
          <a:p>
            <a:pPr marL="742950" lvl="1" indent="-285750">
              <a:spcBef>
                <a:spcPts val="1400"/>
              </a:spcBef>
              <a:buFont typeface="Wingdings" panose="020B0604020202020204" pitchFamily="34" charset="0"/>
              <a:buChar char="§"/>
            </a:pPr>
            <a:r>
              <a:rPr lang="en-US" sz="1600" dirty="0">
                <a:solidFill>
                  <a:srgbClr val="FFFFFF"/>
                </a:solidFill>
                <a:cs typeface="Calibri"/>
              </a:rPr>
              <a:t>By grouping our success based on orbit we can see if our intuition and combining this chart with our orbits visualization we can see the relationship between orbit radius and landing success</a:t>
            </a:r>
          </a:p>
          <a:p>
            <a:pPr>
              <a:spcBef>
                <a:spcPts val="1400"/>
              </a:spcBef>
            </a:pPr>
            <a:r>
              <a:rPr lang="en-US" sz="2000" dirty="0">
                <a:solidFill>
                  <a:srgbClr val="FFFFFF"/>
                </a:solidFill>
                <a:cs typeface="Calibri"/>
              </a:rPr>
              <a:t>Scatter Plots to show the relationships between the following Variables and visualize their correlation:</a:t>
            </a:r>
          </a:p>
          <a:p>
            <a:pPr marL="914400" lvl="1">
              <a:spcBef>
                <a:spcPts val="1400"/>
              </a:spcBef>
              <a:buAutoNum type="alphaLcParenR"/>
            </a:pPr>
            <a:r>
              <a:rPr lang="en-US" sz="1600" dirty="0">
                <a:solidFill>
                  <a:srgbClr val="FFFFFF"/>
                </a:solidFill>
                <a:cs typeface="Calibri"/>
              </a:rPr>
              <a:t>Flight Number vs. Payload Mass</a:t>
            </a:r>
          </a:p>
          <a:p>
            <a:pPr marL="914400" lvl="1">
              <a:spcBef>
                <a:spcPts val="1400"/>
              </a:spcBef>
              <a:buAutoNum type="alphaLcParenR"/>
            </a:pPr>
            <a:r>
              <a:rPr lang="en-US" sz="1600" dirty="0">
                <a:solidFill>
                  <a:srgbClr val="FFFFFF"/>
                </a:solidFill>
                <a:ea typeface="+mn-lt"/>
                <a:cs typeface="+mn-lt"/>
              </a:rPr>
              <a:t>Flight Number vs. Launch Site</a:t>
            </a:r>
            <a:endParaRPr lang="en-US" sz="1600" dirty="0">
              <a:solidFill>
                <a:srgbClr val="FFFFFF"/>
              </a:solidFill>
              <a:cs typeface="Calibri"/>
            </a:endParaRPr>
          </a:p>
          <a:p>
            <a:pPr marL="914400" lvl="1">
              <a:spcBef>
                <a:spcPts val="1400"/>
              </a:spcBef>
              <a:buAutoNum type="alphaLcParenR"/>
            </a:pPr>
            <a:r>
              <a:rPr lang="en-US" sz="1600" dirty="0">
                <a:solidFill>
                  <a:srgbClr val="FFFFFF"/>
                </a:solidFill>
                <a:cs typeface="Calibri"/>
              </a:rPr>
              <a:t>Payload Mass vs Launch Site</a:t>
            </a:r>
          </a:p>
          <a:p>
            <a:pPr marL="914400" lvl="1">
              <a:spcBef>
                <a:spcPts val="1400"/>
              </a:spcBef>
              <a:buAutoNum type="alphaLcParenR"/>
            </a:pPr>
            <a:r>
              <a:rPr lang="en-US" sz="1600" dirty="0">
                <a:solidFill>
                  <a:srgbClr val="FFFFFF"/>
                </a:solidFill>
                <a:cs typeface="Calibri"/>
              </a:rPr>
              <a:t>Orbit vs Flight Number</a:t>
            </a:r>
            <a:endParaRPr lang="en-US" sz="1600">
              <a:cs typeface="Calibri"/>
            </a:endParaRPr>
          </a:p>
          <a:p>
            <a:pPr marL="914400" lvl="1">
              <a:spcBef>
                <a:spcPts val="1400"/>
              </a:spcBef>
              <a:buAutoNum type="alphaLcParenR"/>
            </a:pPr>
            <a:r>
              <a:rPr lang="en-US" sz="1600" dirty="0">
                <a:solidFill>
                  <a:srgbClr val="FFFFFF"/>
                </a:solidFill>
                <a:cs typeface="Calibri" panose="020F0502020204030204"/>
              </a:rPr>
              <a:t>Payload Mass vs. Orbit</a:t>
            </a:r>
          </a:p>
          <a:p>
            <a:r>
              <a:rPr lang="en-US" sz="2000" dirty="0">
                <a:solidFill>
                  <a:srgbClr val="FFFFFF"/>
                </a:solidFill>
                <a:cs typeface="Calibri" panose="020F0502020204030204"/>
              </a:rPr>
              <a:t>Line Graph to show landing success percentage with respect to the year of launch</a:t>
            </a:r>
          </a:p>
          <a:p>
            <a:pPr lvl="1">
              <a:buFont typeface="Wingdings" panose="020B0604020202020204" pitchFamily="34" charset="0"/>
              <a:buChar char="§"/>
            </a:pPr>
            <a:r>
              <a:rPr lang="en-US" sz="1600" dirty="0">
                <a:solidFill>
                  <a:srgbClr val="FFFFFF"/>
                </a:solidFill>
                <a:cs typeface="Calibri" panose="020F0502020204030204"/>
              </a:rPr>
              <a:t>We expect SpaceX Engineers to learn from their mistakes and improve over time but how fast are they improving </a:t>
            </a:r>
            <a:endParaRPr lang="en-US" sz="1600" dirty="0">
              <a:cs typeface="Calibri" panose="020F0502020204030204"/>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453254" y="6356350"/>
            <a:ext cx="900545" cy="365125"/>
          </a:xfrm>
        </p:spPr>
        <p:txBody>
          <a:bodyPr vert="horz" lIns="91440" tIns="45720" rIns="91440" bIns="45720" rtlCol="0" anchor="ctr">
            <a:normAutofit/>
          </a:bodyPr>
          <a:lstStyle/>
          <a:p>
            <a:pPr>
              <a:spcAft>
                <a:spcPts val="600"/>
              </a:spcAft>
              <a:defRPr/>
            </a:pPr>
            <a:fld id="{5075537C-CA84-1446-933C-8E9D027F9201}" type="slidenum">
              <a:rPr lang="en-US">
                <a:solidFill>
                  <a:srgbClr val="FFFFFF"/>
                </a:solidFill>
                <a:latin typeface="Calibri" panose="020F0502020204030204"/>
              </a:rPr>
              <a:pPr>
                <a:spcAft>
                  <a:spcPts val="600"/>
                </a:spcAft>
                <a:defRPr/>
              </a:pPr>
              <a:t>13</a:t>
            </a:fld>
            <a:endParaRPr lang="en-US">
              <a:solidFill>
                <a:srgbClr val="FFFFFF"/>
              </a:solidFill>
              <a:latin typeface="Calibri" panose="020F0502020204030204"/>
            </a:endParaRPr>
          </a:p>
        </p:txBody>
      </p:sp>
      <p:sp>
        <p:nvSpPr>
          <p:cNvPr id="2" name="TextBox 1">
            <a:extLst>
              <a:ext uri="{FF2B5EF4-FFF2-40B4-BE49-F238E27FC236}">
                <a16:creationId xmlns:a16="http://schemas.microsoft.com/office/drawing/2014/main" id="{27907E7D-5E9E-4214-9E95-2E51C4C9E5BB}"/>
              </a:ext>
            </a:extLst>
          </p:cNvPr>
          <p:cNvSpPr txBox="1"/>
          <p:nvPr/>
        </p:nvSpPr>
        <p:spPr>
          <a:xfrm>
            <a:off x="330609" y="5089570"/>
            <a:ext cx="26854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70AD47"/>
                </a:solidFill>
                <a:highlight>
                  <a:srgbClr val="000000"/>
                </a:highlight>
                <a:ea typeface="+mn-lt"/>
                <a:cs typeface="+mn-lt"/>
              </a:rPr>
              <a:t>Github</a:t>
            </a:r>
            <a:r>
              <a:rPr lang="en-US" dirty="0">
                <a:solidFill>
                  <a:srgbClr val="70AD47"/>
                </a:solidFill>
                <a:highlight>
                  <a:srgbClr val="000000"/>
                </a:highlight>
                <a:ea typeface="+mn-lt"/>
                <a:cs typeface="+mn-lt"/>
              </a:rPr>
              <a:t> URL to Notebook : </a:t>
            </a:r>
            <a:endParaRPr lang="en-US" dirty="0"/>
          </a:p>
          <a:p>
            <a:pPr algn="ctr"/>
            <a:r>
              <a:rPr lang="en-US" dirty="0">
                <a:highlight>
                  <a:srgbClr val="000000"/>
                </a:highlight>
                <a:cs typeface="Calibri"/>
                <a:hlinkClick r:id="rId3"/>
              </a:rPr>
              <a:t>EDA Data Visualization in Python by Denis O'Byrne</a:t>
            </a:r>
            <a:endParaRPr lang="en-US">
              <a:highlight>
                <a:srgbClr val="000000"/>
              </a:highlight>
            </a:endParaRPr>
          </a:p>
          <a:p>
            <a:pPr algn="l"/>
            <a:endParaRPr lang="en-US" dirty="0">
              <a:solidFill>
                <a:srgbClr val="70AD47"/>
              </a:solidFill>
              <a:highlight>
                <a:srgbClr val="000000"/>
              </a:highlight>
              <a:cs typeface="Calibri"/>
            </a:endParaRPr>
          </a:p>
        </p:txBody>
      </p:sp>
    </p:spTree>
    <p:extLst>
      <p:ext uri="{BB962C8B-B14F-4D97-AF65-F5344CB8AC3E}">
        <p14:creationId xmlns:p14="http://schemas.microsoft.com/office/powerpoint/2010/main" val="61624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6" descr="Launching tubes">
            <a:extLst>
              <a:ext uri="{FF2B5EF4-FFF2-40B4-BE49-F238E27FC236}">
                <a16:creationId xmlns:a16="http://schemas.microsoft.com/office/drawing/2014/main" id="{CB238E53-EB51-498F-B016-8335E05BCFA5}"/>
              </a:ext>
            </a:extLst>
          </p:cNvPr>
          <p:cNvPicPr>
            <a:picLocks noChangeAspect="1"/>
          </p:cNvPicPr>
          <p:nvPr/>
        </p:nvPicPr>
        <p:blipFill rotWithShape="1">
          <a:blip r:embed="rId2"/>
          <a:srcRect l="4385" t="6484" r="16713" b="-1"/>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32546" y="-1137003"/>
            <a:ext cx="3929756" cy="18006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EDA with SQL</a:t>
            </a:r>
          </a:p>
        </p:txBody>
      </p:sp>
      <p:sp>
        <p:nvSpPr>
          <p:cNvPr id="34" name="Rectangle 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03448" y="137086"/>
            <a:ext cx="8060067" cy="5370354"/>
          </a:xfrm>
          <a:prstGeom prst="rect">
            <a:avLst/>
          </a:prstGeom>
        </p:spPr>
        <p:txBody>
          <a:bodyPr vert="horz" lIns="91440" tIns="45720" rIns="91440" bIns="45720" rtlCol="0" anchor="t">
            <a:noAutofit/>
          </a:bodyPr>
          <a:lstStyle/>
          <a:p>
            <a:pPr marL="0" indent="0">
              <a:spcBef>
                <a:spcPts val="1400"/>
              </a:spcBef>
              <a:buNone/>
            </a:pPr>
            <a:r>
              <a:rPr lang="en-US" sz="1800" dirty="0"/>
              <a:t>Used SQL Queries to an IBM DB2 instance to gain insight on the dataset</a:t>
            </a:r>
            <a:endParaRPr lang="en-US">
              <a:cs typeface="Calibri" panose="020F0502020204030204"/>
            </a:endParaRPr>
          </a:p>
          <a:p>
            <a:pPr marL="0" indent="0">
              <a:spcBef>
                <a:spcPts val="1400"/>
              </a:spcBef>
              <a:buNone/>
            </a:pPr>
            <a:r>
              <a:rPr lang="en-US" sz="1800" b="1" dirty="0"/>
              <a:t>Desired Insight</a:t>
            </a:r>
            <a:r>
              <a:rPr lang="en-US" sz="1800" dirty="0"/>
              <a:t>:</a:t>
            </a:r>
            <a:endParaRPr lang="en-US" sz="1800" dirty="0">
              <a:cs typeface="Calibri"/>
            </a:endParaRPr>
          </a:p>
          <a:p>
            <a:pPr lvl="1">
              <a:spcBef>
                <a:spcPts val="1400"/>
              </a:spcBef>
            </a:pPr>
            <a:r>
              <a:rPr lang="en-US" sz="1800" dirty="0">
                <a:highlight>
                  <a:srgbClr val="C0C0C0"/>
                </a:highlight>
              </a:rPr>
              <a:t>Display the names of the unique launch sites in the space mission</a:t>
            </a:r>
            <a:endParaRPr lang="en-US" sz="1800">
              <a:highlight>
                <a:srgbClr val="C0C0C0"/>
              </a:highlight>
              <a:cs typeface="Calibri"/>
            </a:endParaRPr>
          </a:p>
          <a:p>
            <a:pPr lvl="1">
              <a:spcBef>
                <a:spcPts val="1400"/>
              </a:spcBef>
            </a:pPr>
            <a:r>
              <a:rPr lang="en-US" sz="1800" dirty="0">
                <a:highlight>
                  <a:srgbClr val="C0C0C0"/>
                </a:highlight>
              </a:rPr>
              <a:t>Display 5 records where launch sites begin with the string 'CCA'</a:t>
            </a:r>
            <a:endParaRPr lang="en-US" sz="1800">
              <a:highlight>
                <a:srgbClr val="C0C0C0"/>
              </a:highlight>
              <a:cs typeface="Calibri"/>
            </a:endParaRPr>
          </a:p>
          <a:p>
            <a:pPr lvl="1">
              <a:spcBef>
                <a:spcPts val="1400"/>
              </a:spcBef>
            </a:pPr>
            <a:r>
              <a:rPr lang="en-US" sz="1800" dirty="0">
                <a:highlight>
                  <a:srgbClr val="C0C0C0"/>
                </a:highlight>
              </a:rPr>
              <a:t>Display the total payload mass carried by boosters launched by NASA (CRS)</a:t>
            </a:r>
            <a:endParaRPr lang="en-US" sz="1800">
              <a:highlight>
                <a:srgbClr val="C0C0C0"/>
              </a:highlight>
              <a:cs typeface="Calibri"/>
            </a:endParaRPr>
          </a:p>
          <a:p>
            <a:pPr lvl="1">
              <a:spcBef>
                <a:spcPts val="1400"/>
              </a:spcBef>
            </a:pPr>
            <a:r>
              <a:rPr lang="en-US" sz="1800" dirty="0">
                <a:highlight>
                  <a:srgbClr val="C0C0C0"/>
                </a:highlight>
              </a:rPr>
              <a:t>Display average payload mass carried by booster version F9 v1.1</a:t>
            </a:r>
            <a:endParaRPr lang="en-US" sz="1800">
              <a:highlight>
                <a:srgbClr val="C0C0C0"/>
              </a:highlight>
              <a:cs typeface="Calibri"/>
            </a:endParaRPr>
          </a:p>
          <a:p>
            <a:pPr lvl="1">
              <a:spcBef>
                <a:spcPts val="1400"/>
              </a:spcBef>
            </a:pPr>
            <a:r>
              <a:rPr lang="en-US" sz="1800" dirty="0">
                <a:highlight>
                  <a:srgbClr val="C0C0C0"/>
                </a:highlight>
              </a:rPr>
              <a:t>List the date when the first successful landing outcome in ground pad was achieved</a:t>
            </a:r>
            <a:endParaRPr lang="en-US" sz="1800">
              <a:highlight>
                <a:srgbClr val="C0C0C0"/>
              </a:highlight>
              <a:cs typeface="Calibri"/>
            </a:endParaRPr>
          </a:p>
          <a:p>
            <a:pPr lvl="1">
              <a:spcBef>
                <a:spcPts val="1400"/>
              </a:spcBef>
            </a:pPr>
            <a:r>
              <a:rPr lang="en-US" sz="1800" dirty="0">
                <a:highlight>
                  <a:srgbClr val="C0C0C0"/>
                </a:highlight>
              </a:rPr>
              <a:t>List the names of the boosters which have success in drone ship and have payload mass greater than 4000 but less than 6000</a:t>
            </a:r>
            <a:endParaRPr lang="en-US" sz="1800">
              <a:highlight>
                <a:srgbClr val="C0C0C0"/>
              </a:highlight>
              <a:cs typeface="Calibri"/>
            </a:endParaRPr>
          </a:p>
          <a:p>
            <a:pPr lvl="1">
              <a:spcBef>
                <a:spcPts val="1400"/>
              </a:spcBef>
            </a:pPr>
            <a:r>
              <a:rPr lang="en-US" sz="1800" dirty="0">
                <a:highlight>
                  <a:srgbClr val="C0C0C0"/>
                </a:highlight>
              </a:rPr>
              <a:t>List the total number of successful and failure mission outcomes</a:t>
            </a:r>
            <a:endParaRPr lang="en-US" sz="1800">
              <a:highlight>
                <a:srgbClr val="C0C0C0"/>
              </a:highlight>
              <a:cs typeface="Calibri"/>
            </a:endParaRPr>
          </a:p>
          <a:p>
            <a:pPr lvl="1">
              <a:spcBef>
                <a:spcPts val="1400"/>
              </a:spcBef>
            </a:pPr>
            <a:r>
              <a:rPr lang="en-US" sz="1800" dirty="0">
                <a:highlight>
                  <a:srgbClr val="C0C0C0"/>
                </a:highlight>
              </a:rPr>
              <a:t>List the names of the booster versions which have carried the maximum payload mass</a:t>
            </a:r>
            <a:endParaRPr lang="en-US" sz="1800">
              <a:highlight>
                <a:srgbClr val="C0C0C0"/>
              </a:highlight>
              <a:cs typeface="Calibri"/>
            </a:endParaRPr>
          </a:p>
          <a:p>
            <a:pPr lvl="1">
              <a:spcBef>
                <a:spcPts val="1400"/>
              </a:spcBef>
            </a:pPr>
            <a:r>
              <a:rPr lang="en-US" sz="1800" dirty="0">
                <a:highlight>
                  <a:srgbClr val="C0C0C0"/>
                </a:highlight>
              </a:rPr>
              <a:t>List the failed </a:t>
            </a:r>
            <a:r>
              <a:rPr lang="en-US" sz="1800" dirty="0" err="1">
                <a:highlight>
                  <a:srgbClr val="C0C0C0"/>
                </a:highlight>
              </a:rPr>
              <a:t>landing_outcomes</a:t>
            </a:r>
            <a:r>
              <a:rPr lang="en-US" sz="1800" dirty="0">
                <a:highlight>
                  <a:srgbClr val="C0C0C0"/>
                </a:highlight>
              </a:rPr>
              <a:t> in drone ship, their booster versions, and launch site names for in year 2015</a:t>
            </a:r>
            <a:endParaRPr lang="en-US" sz="1800">
              <a:highlight>
                <a:srgbClr val="C0C0C0"/>
              </a:highlight>
              <a:cs typeface="Calibri"/>
            </a:endParaRPr>
          </a:p>
          <a:p>
            <a:pPr lvl="1">
              <a:spcBef>
                <a:spcPts val="1400"/>
              </a:spcBef>
            </a:pPr>
            <a:r>
              <a:rPr lang="en-US" sz="1800" dirty="0">
                <a:highlight>
                  <a:srgbClr val="C0C0C0"/>
                </a:highlight>
              </a:rPr>
              <a:t>Rank the count of landing outcomes (such as Failure (drone ship) or Success (ground pad)) between the date 2010-06-04 and 2017-03-20, in descending order</a:t>
            </a:r>
            <a:endParaRPr lang="en-US" sz="1800" dirty="0">
              <a:highlight>
                <a:srgbClr val="C0C0C0"/>
              </a:highlight>
              <a:cs typeface="Calibri"/>
            </a:endParaRPr>
          </a:p>
          <a:p>
            <a:pPr lvl="1">
              <a:spcBef>
                <a:spcPts val="1400"/>
              </a:spcBef>
            </a:pPr>
            <a:endParaRPr lang="en-US" sz="1800"/>
          </a:p>
          <a:p>
            <a:pPr lvl="1">
              <a:spcBef>
                <a:spcPts val="1400"/>
              </a:spcBef>
            </a:pPr>
            <a:endParaRPr lang="en-US" sz="1800"/>
          </a:p>
          <a:p>
            <a:pPr lvl="1">
              <a:spcBef>
                <a:spcPts val="1400"/>
              </a:spcBef>
            </a:pPr>
            <a:endParaRPr lang="en-US" sz="1800"/>
          </a:p>
          <a:p>
            <a:pPr lvl="1">
              <a:spcBef>
                <a:spcPts val="1400"/>
              </a:spcBef>
            </a:pPr>
            <a:endParaRPr lang="en-US" sz="1800"/>
          </a:p>
          <a:p>
            <a:endParaRPr lang="en-US" sz="1800"/>
          </a:p>
          <a:p>
            <a:endParaRPr lang="en-US" sz="1800"/>
          </a:p>
          <a:p>
            <a:endParaRPr lang="en-US" sz="18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bg1"/>
                </a:solidFill>
                <a:latin typeface="Calibri" panose="020F0502020204030204"/>
              </a:rPr>
              <a:pPr>
                <a:spcAft>
                  <a:spcPts val="600"/>
                </a:spcAft>
                <a:defRPr/>
              </a:pPr>
              <a:t>14</a:t>
            </a:fld>
            <a:endParaRPr lang="en-US">
              <a:solidFill>
                <a:schemeClr val="bg1"/>
              </a:solidFill>
              <a:latin typeface="Calibri" panose="020F0502020204030204"/>
            </a:endParaRPr>
          </a:p>
        </p:txBody>
      </p:sp>
      <p:sp>
        <p:nvSpPr>
          <p:cNvPr id="6" name="TextBox 5">
            <a:extLst>
              <a:ext uri="{FF2B5EF4-FFF2-40B4-BE49-F238E27FC236}">
                <a16:creationId xmlns:a16="http://schemas.microsoft.com/office/drawing/2014/main" id="{32FBEDC0-E17B-4B70-A2D3-DEE0FDD797FE}"/>
              </a:ext>
            </a:extLst>
          </p:cNvPr>
          <p:cNvSpPr txBox="1"/>
          <p:nvPr/>
        </p:nvSpPr>
        <p:spPr>
          <a:xfrm>
            <a:off x="-1229" y="1768575"/>
            <a:ext cx="41442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70AD47"/>
                </a:solidFill>
                <a:highlight>
                  <a:srgbClr val="000000"/>
                </a:highlight>
                <a:ea typeface="+mn-lt"/>
                <a:cs typeface="+mn-lt"/>
              </a:rPr>
              <a:t>Github</a:t>
            </a:r>
            <a:r>
              <a:rPr lang="en-US" dirty="0">
                <a:solidFill>
                  <a:srgbClr val="70AD47"/>
                </a:solidFill>
                <a:highlight>
                  <a:srgbClr val="000000"/>
                </a:highlight>
                <a:ea typeface="+mn-lt"/>
                <a:cs typeface="+mn-lt"/>
              </a:rPr>
              <a:t> URL to Notebook: </a:t>
            </a:r>
            <a:endParaRPr lang="en-US" dirty="0"/>
          </a:p>
          <a:p>
            <a:pPr algn="ctr"/>
            <a:r>
              <a:rPr lang="en-US" dirty="0">
                <a:solidFill>
                  <a:srgbClr val="70AD47"/>
                </a:solidFill>
                <a:highlight>
                  <a:srgbClr val="000000"/>
                </a:highlight>
                <a:ea typeface="+mn-lt"/>
                <a:cs typeface="+mn-lt"/>
                <a:hlinkClick r:id="rId3"/>
              </a:rPr>
              <a:t>SQL Query Notebook By Denis O'Byrne</a:t>
            </a:r>
            <a:r>
              <a:rPr lang="en-US" dirty="0">
                <a:solidFill>
                  <a:srgbClr val="70AD47"/>
                </a:solidFill>
                <a:highlight>
                  <a:srgbClr val="000000"/>
                </a:highlight>
                <a:ea typeface="+mn-lt"/>
                <a:cs typeface="+mn-lt"/>
              </a:rPr>
              <a:t> </a:t>
            </a:r>
            <a:endParaRPr lang="en-US"/>
          </a:p>
          <a:p>
            <a:pPr algn="l"/>
            <a:endParaRPr lang="en-US" dirty="0">
              <a:solidFill>
                <a:srgbClr val="70AD47"/>
              </a:solidFill>
              <a:highlight>
                <a:srgbClr val="000000"/>
              </a:highlight>
              <a:cs typeface="Calibri"/>
            </a:endParaRPr>
          </a:p>
        </p:txBody>
      </p:sp>
    </p:spTree>
    <p:extLst>
      <p:ext uri="{BB962C8B-B14F-4D97-AF65-F5344CB8AC3E}">
        <p14:creationId xmlns:p14="http://schemas.microsoft.com/office/powerpoint/2010/main" val="315530734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4510689" y="2462"/>
            <a:ext cx="777865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dirty="0">
                <a:solidFill>
                  <a:schemeClr val="tx1"/>
                </a:solidFill>
                <a:latin typeface="+mj-lt"/>
                <a:ea typeface="+mj-ea"/>
                <a:cs typeface="+mj-cs"/>
              </a:rPr>
              <a:t>Built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03979" y="1787012"/>
            <a:ext cx="6586489" cy="4756354"/>
          </a:xfrm>
          <a:prstGeom prst="rect">
            <a:avLst/>
          </a:prstGeom>
        </p:spPr>
        <p:txBody>
          <a:bodyPr vert="horz" lIns="91440" tIns="45720" rIns="91440" bIns="45720" rtlCol="0" anchor="t">
            <a:normAutofit fontScale="62500" lnSpcReduction="20000"/>
          </a:bodyPr>
          <a:lstStyle/>
          <a:p>
            <a:pPr marL="0" indent="0">
              <a:spcBef>
                <a:spcPts val="1400"/>
              </a:spcBef>
              <a:buNone/>
            </a:pPr>
            <a:r>
              <a:rPr lang="en-US" sz="2900" dirty="0"/>
              <a:t>Visualized Launch Data in an interactive Map </a:t>
            </a:r>
            <a:endParaRPr lang="en-US" sz="2900">
              <a:cs typeface="Calibri"/>
            </a:endParaRPr>
          </a:p>
          <a:p>
            <a:pPr marL="285750" indent="-285750">
              <a:spcBef>
                <a:spcPts val="1400"/>
              </a:spcBef>
            </a:pPr>
            <a:r>
              <a:rPr lang="en-US" sz="2600" dirty="0">
                <a:cs typeface="Calibri"/>
              </a:rPr>
              <a:t>Used Latitude and Longitude Coordinates of Launch Sites to Add Circle Markers with the site names labeled</a:t>
            </a:r>
            <a:endParaRPr lang="en-US" sz="2600" dirty="0">
              <a:solidFill>
                <a:srgbClr val="FF0000"/>
              </a:solidFill>
              <a:cs typeface="Calibri"/>
            </a:endParaRPr>
          </a:p>
          <a:p>
            <a:pPr marL="285750" indent="-285750">
              <a:spcBef>
                <a:spcPts val="1400"/>
              </a:spcBef>
            </a:pPr>
            <a:r>
              <a:rPr lang="en-US" sz="2600" dirty="0">
                <a:cs typeface="Calibri"/>
              </a:rPr>
              <a:t>Assigned Launch Outcome (</a:t>
            </a:r>
            <a:r>
              <a:rPr lang="en-US" sz="2600" dirty="0">
                <a:solidFill>
                  <a:srgbClr val="00B050"/>
                </a:solidFill>
                <a:cs typeface="Calibri"/>
              </a:rPr>
              <a:t>Success</a:t>
            </a:r>
            <a:r>
              <a:rPr lang="en-US" sz="2600" dirty="0">
                <a:cs typeface="Calibri"/>
              </a:rPr>
              <a:t>/</a:t>
            </a:r>
            <a:r>
              <a:rPr lang="en-US" sz="2600" dirty="0">
                <a:solidFill>
                  <a:srgbClr val="FF0000"/>
                </a:solidFill>
                <a:cs typeface="Calibri"/>
              </a:rPr>
              <a:t>Failure</a:t>
            </a:r>
            <a:r>
              <a:rPr lang="en-US" sz="2600" dirty="0">
                <a:cs typeface="Calibri"/>
              </a:rPr>
              <a:t>)  </a:t>
            </a:r>
            <a:r>
              <a:rPr lang="en-US" sz="2600" dirty="0">
                <a:ea typeface="+mn-lt"/>
                <a:cs typeface="+mn-lt"/>
              </a:rPr>
              <a:t>from the data frame </a:t>
            </a:r>
            <a:r>
              <a:rPr lang="en-US" sz="2600" dirty="0">
                <a:cs typeface="Calibri"/>
              </a:rPr>
              <a:t>to Classes </a:t>
            </a:r>
            <a:r>
              <a:rPr lang="en-US" sz="2600" dirty="0">
                <a:solidFill>
                  <a:srgbClr val="00B050"/>
                </a:solidFill>
                <a:cs typeface="Calibri"/>
              </a:rPr>
              <a:t>1</a:t>
            </a:r>
            <a:r>
              <a:rPr lang="en-US" sz="2600" dirty="0">
                <a:cs typeface="Calibri"/>
              </a:rPr>
              <a:t> and </a:t>
            </a:r>
            <a:r>
              <a:rPr lang="en-US" sz="2600" dirty="0">
                <a:solidFill>
                  <a:srgbClr val="FF0000"/>
                </a:solidFill>
                <a:cs typeface="Calibri"/>
              </a:rPr>
              <a:t>0</a:t>
            </a:r>
            <a:r>
              <a:rPr lang="en-US" sz="2600" dirty="0">
                <a:cs typeface="Calibri"/>
              </a:rPr>
              <a:t> respectively and assigned the classes </a:t>
            </a:r>
            <a:r>
              <a:rPr lang="en-US" sz="2600" dirty="0">
                <a:solidFill>
                  <a:srgbClr val="00B050"/>
                </a:solidFill>
                <a:cs typeface="Calibri"/>
              </a:rPr>
              <a:t>Green</a:t>
            </a:r>
            <a:r>
              <a:rPr lang="en-US" sz="2600" dirty="0">
                <a:cs typeface="Calibri"/>
              </a:rPr>
              <a:t> and </a:t>
            </a:r>
            <a:r>
              <a:rPr lang="en-US" sz="2600" dirty="0">
                <a:solidFill>
                  <a:srgbClr val="FF0000"/>
                </a:solidFill>
                <a:cs typeface="Calibri"/>
              </a:rPr>
              <a:t>Red </a:t>
            </a:r>
            <a:r>
              <a:rPr lang="en-US" sz="2600" dirty="0">
                <a:cs typeface="Calibri"/>
              </a:rPr>
              <a:t>markers on the map to Marker Clusters grouped by Launch Site</a:t>
            </a:r>
            <a:endParaRPr lang="en-US" sz="2600" dirty="0">
              <a:solidFill>
                <a:srgbClr val="FF0000"/>
              </a:solidFill>
              <a:cs typeface="Calibri"/>
            </a:endParaRPr>
          </a:p>
          <a:p>
            <a:pPr marL="285750" indent="-285750">
              <a:spcBef>
                <a:spcPts val="1400"/>
              </a:spcBef>
            </a:pPr>
            <a:r>
              <a:rPr lang="en-US" sz="2600" dirty="0">
                <a:cs typeface="Calibri"/>
              </a:rPr>
              <a:t>Used lines and points to measure (via Haversine's Distance Formula) and label the minimum distances of the launch sites to: </a:t>
            </a:r>
          </a:p>
          <a:p>
            <a:pPr marL="742950" lvl="1">
              <a:spcBef>
                <a:spcPts val="1400"/>
              </a:spcBef>
              <a:buFont typeface="Wingdings" panose="020B0604020202020204" pitchFamily="34" charset="0"/>
              <a:buChar char="§"/>
            </a:pPr>
            <a:r>
              <a:rPr lang="en-US" sz="2000" dirty="0">
                <a:cs typeface="Calibri"/>
              </a:rPr>
              <a:t>Cities</a:t>
            </a:r>
          </a:p>
          <a:p>
            <a:pPr marL="742950" lvl="1">
              <a:spcBef>
                <a:spcPts val="1400"/>
              </a:spcBef>
              <a:buFont typeface="Wingdings" panose="020B0604020202020204" pitchFamily="34" charset="0"/>
              <a:buChar char="§"/>
            </a:pPr>
            <a:r>
              <a:rPr lang="en-US" sz="2000" dirty="0">
                <a:cs typeface="Calibri"/>
              </a:rPr>
              <a:t> Highways</a:t>
            </a:r>
          </a:p>
          <a:p>
            <a:pPr marL="742950" lvl="1">
              <a:spcBef>
                <a:spcPts val="1400"/>
              </a:spcBef>
              <a:buFont typeface="Wingdings" panose="020B0604020202020204" pitchFamily="34" charset="0"/>
              <a:buChar char="§"/>
            </a:pPr>
            <a:r>
              <a:rPr lang="en-US" sz="2000" dirty="0">
                <a:cs typeface="Calibri"/>
              </a:rPr>
              <a:t> Coastlines</a:t>
            </a:r>
          </a:p>
          <a:p>
            <a:pPr marL="742950" lvl="1">
              <a:spcBef>
                <a:spcPts val="1400"/>
              </a:spcBef>
              <a:buFont typeface="Wingdings" panose="020B0604020202020204" pitchFamily="34" charset="0"/>
              <a:buChar char="§"/>
            </a:pPr>
            <a:r>
              <a:rPr lang="en-US" sz="2000" dirty="0">
                <a:cs typeface="Calibri"/>
              </a:rPr>
              <a:t>Railways</a:t>
            </a:r>
          </a:p>
          <a:p>
            <a:pPr marL="0" indent="0">
              <a:buNone/>
            </a:pPr>
            <a:r>
              <a:rPr lang="en-US" sz="2000" dirty="0">
                <a:cs typeface="Calibri"/>
              </a:rPr>
              <a:t>Answered the following Questions:</a:t>
            </a:r>
          </a:p>
          <a:p>
            <a:r>
              <a:rPr lang="en-US" sz="2000" dirty="0">
                <a:ea typeface="+mn-lt"/>
                <a:cs typeface="+mn-lt"/>
              </a:rPr>
              <a:t>Are launch sites in close proximity to railways?    Yes</a:t>
            </a:r>
            <a:endParaRPr lang="en-US" sz="2000" dirty="0">
              <a:cs typeface="Calibri" panose="020F0502020204030204"/>
            </a:endParaRPr>
          </a:p>
          <a:p>
            <a:r>
              <a:rPr lang="en-US" sz="2000" dirty="0">
                <a:ea typeface="+mn-lt"/>
                <a:cs typeface="+mn-lt"/>
              </a:rPr>
              <a:t>Are launch sites in close proximity to highways?  Yes</a:t>
            </a:r>
            <a:endParaRPr lang="en-US" dirty="0"/>
          </a:p>
          <a:p>
            <a:r>
              <a:rPr lang="en-US" sz="2000" dirty="0">
                <a:ea typeface="+mn-lt"/>
                <a:cs typeface="+mn-lt"/>
              </a:rPr>
              <a:t>Are launch sites in close proximity to coastline?   Yes</a:t>
            </a:r>
            <a:endParaRPr lang="en-US" dirty="0"/>
          </a:p>
          <a:p>
            <a:r>
              <a:rPr lang="en-US" sz="2000" dirty="0">
                <a:ea typeface="+mn-lt"/>
                <a:cs typeface="+mn-lt"/>
              </a:rPr>
              <a:t>Do launch sites keep certain distance away from cities?  About 50 km </a:t>
            </a:r>
            <a:endParaRPr lang="en-US" dirty="0"/>
          </a:p>
          <a:p>
            <a:pPr marL="457200" indent="-457200">
              <a:buAutoNum type="arabicPeriod"/>
            </a:pPr>
            <a:endParaRPr lang="en-US" sz="2000" dirty="0">
              <a:cs typeface="Calibri" panose="020F0502020204030204"/>
            </a:endParaRPr>
          </a:p>
          <a:p>
            <a:endParaRPr lang="en-US" sz="2000">
              <a:cs typeface="Calibri" panose="020F0502020204030204"/>
            </a:endParaRPr>
          </a:p>
        </p:txBody>
      </p:sp>
      <p:pic>
        <p:nvPicPr>
          <p:cNvPr id="19" name="Picture 6" descr="Six pins pointed on several spots on a road map">
            <a:extLst>
              <a:ext uri="{FF2B5EF4-FFF2-40B4-BE49-F238E27FC236}">
                <a16:creationId xmlns:a16="http://schemas.microsoft.com/office/drawing/2014/main" id="{2FBB0D6A-49D2-410D-A717-85A06C37A5DF}"/>
              </a:ext>
            </a:extLst>
          </p:cNvPr>
          <p:cNvPicPr>
            <a:picLocks noChangeAspect="1"/>
          </p:cNvPicPr>
          <p:nvPr/>
        </p:nvPicPr>
        <p:blipFill rotWithShape="1">
          <a:blip r:embed="rId2"/>
          <a:srcRect l="28902" r="25978" b="-1"/>
          <a:stretch/>
        </p:blipFill>
        <p:spPr>
          <a:xfrm>
            <a:off x="20" y="10"/>
            <a:ext cx="4635571" cy="6857990"/>
          </a:xfrm>
          <a:prstGeom prst="rect">
            <a:avLst/>
          </a:prstGeom>
          <a:effectLst/>
        </p:spPr>
      </p:pic>
      <p:cxnSp>
        <p:nvCxnSpPr>
          <p:cNvPr id="25" name="Straight Connector 2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951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mtClean="0">
                <a:solidFill>
                  <a:prstClr val="black">
                    <a:tint val="75000"/>
                  </a:prstClr>
                </a:solidFill>
                <a:latin typeface="Calibri" panose="020F0502020204030204"/>
              </a:rPr>
              <a:pPr>
                <a:spcAft>
                  <a:spcPts val="600"/>
                </a:spcAft>
                <a:defRPr/>
              </a:pPr>
              <a:t>15</a:t>
            </a:fld>
            <a:endParaRPr lang="en-US">
              <a:solidFill>
                <a:prstClr val="black">
                  <a:tint val="75000"/>
                </a:prstClr>
              </a:solidFill>
              <a:latin typeface="Calibri" panose="020F0502020204030204"/>
            </a:endParaRPr>
          </a:p>
        </p:txBody>
      </p:sp>
      <p:sp>
        <p:nvSpPr>
          <p:cNvPr id="2" name="TextBox 1">
            <a:extLst>
              <a:ext uri="{FF2B5EF4-FFF2-40B4-BE49-F238E27FC236}">
                <a16:creationId xmlns:a16="http://schemas.microsoft.com/office/drawing/2014/main" id="{909C1EA0-7FE8-4BD7-9B34-3D7A17522647}"/>
              </a:ext>
            </a:extLst>
          </p:cNvPr>
          <p:cNvSpPr txBox="1"/>
          <p:nvPr/>
        </p:nvSpPr>
        <p:spPr>
          <a:xfrm>
            <a:off x="7680223" y="4081764"/>
            <a:ext cx="42832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70AD47"/>
                </a:solidFill>
                <a:highlight>
                  <a:srgbClr val="000000"/>
                </a:highlight>
                <a:ea typeface="+mn-lt"/>
                <a:cs typeface="+mn-lt"/>
              </a:rPr>
              <a:t>Github</a:t>
            </a:r>
            <a:r>
              <a:rPr lang="en-US" dirty="0">
                <a:solidFill>
                  <a:srgbClr val="70AD47"/>
                </a:solidFill>
                <a:highlight>
                  <a:srgbClr val="000000"/>
                </a:highlight>
                <a:ea typeface="+mn-lt"/>
                <a:cs typeface="+mn-lt"/>
              </a:rPr>
              <a:t> URL to Notebook : </a:t>
            </a:r>
            <a:endParaRPr lang="en-US" dirty="0"/>
          </a:p>
          <a:p>
            <a:pPr algn="ctr"/>
            <a:r>
              <a:rPr lang="en-US" dirty="0">
                <a:highlight>
                  <a:srgbClr val="000000"/>
                </a:highlight>
                <a:cs typeface="Calibri"/>
                <a:hlinkClick r:id="rId3"/>
              </a:rPr>
              <a:t>Folium Map Notebook by Denis O'Byrne</a:t>
            </a:r>
            <a:endParaRPr lang="en-US" dirty="0">
              <a:highlight>
                <a:srgbClr val="000000"/>
              </a:highlight>
              <a:cs typeface="Calibri"/>
            </a:endParaRPr>
          </a:p>
          <a:p>
            <a:pPr algn="l"/>
            <a:endParaRPr lang="en-US" dirty="0">
              <a:solidFill>
                <a:srgbClr val="70AD47"/>
              </a:solidFill>
              <a:highlight>
                <a:srgbClr val="000000"/>
              </a:highlight>
              <a:cs typeface="Calibri"/>
            </a:endParaRPr>
          </a:p>
        </p:txBody>
      </p:sp>
    </p:spTree>
    <p:extLst>
      <p:ext uri="{BB962C8B-B14F-4D97-AF65-F5344CB8AC3E}">
        <p14:creationId xmlns:p14="http://schemas.microsoft.com/office/powerpoint/2010/main" val="210044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3404560" y="629268"/>
            <a:ext cx="8147361" cy="128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100">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81657" y="2438400"/>
            <a:ext cx="8270263" cy="4104967"/>
          </a:xfrm>
          <a:prstGeom prst="rect">
            <a:avLst/>
          </a:prstGeom>
        </p:spPr>
        <p:txBody>
          <a:bodyPr vert="horz" lIns="91440" tIns="45720" rIns="91440" bIns="45720" rtlCol="0" anchor="t">
            <a:normAutofit fontScale="92500" lnSpcReduction="20000"/>
          </a:bodyPr>
          <a:lstStyle/>
          <a:p>
            <a:pPr>
              <a:spcBef>
                <a:spcPts val="1400"/>
              </a:spcBef>
            </a:pPr>
            <a:r>
              <a:rPr lang="en-US" sz="2000" dirty="0"/>
              <a:t>Built </a:t>
            </a:r>
            <a:r>
              <a:rPr lang="en-US" sz="2000" dirty="0" err="1"/>
              <a:t>Plotly</a:t>
            </a:r>
            <a:r>
              <a:rPr lang="en-US" sz="2000" dirty="0"/>
              <a:t> Dashboard to make an interactive web app to visualize launch data</a:t>
            </a:r>
          </a:p>
          <a:p>
            <a:pPr lvl="1">
              <a:spcBef>
                <a:spcPts val="1400"/>
              </a:spcBef>
            </a:pPr>
            <a:r>
              <a:rPr lang="en-US" sz="2000" dirty="0"/>
              <a:t>Includes Pie Charts to visualize launch landing success broken down by Launch Site</a:t>
            </a:r>
            <a:endParaRPr lang="en-US" sz="2000" dirty="0">
              <a:cs typeface="Calibri"/>
            </a:endParaRPr>
          </a:p>
          <a:p>
            <a:pPr lvl="2">
              <a:spcBef>
                <a:spcPts val="1400"/>
              </a:spcBef>
            </a:pPr>
            <a:r>
              <a:rPr lang="en-US" dirty="0"/>
              <a:t>If all sites are selected we get the proportion successful launch landings each site accounts for</a:t>
            </a:r>
            <a:endParaRPr lang="en-US" dirty="0">
              <a:cs typeface="Calibri"/>
            </a:endParaRPr>
          </a:p>
          <a:p>
            <a:pPr lvl="2">
              <a:spcBef>
                <a:spcPts val="1400"/>
              </a:spcBef>
            </a:pPr>
            <a:r>
              <a:rPr lang="en-US" dirty="0"/>
              <a:t>If we select an individual site we see the proportion of all launches at that site which landed successfully</a:t>
            </a:r>
            <a:endParaRPr lang="en-US" dirty="0">
              <a:cs typeface="Calibri"/>
            </a:endParaRPr>
          </a:p>
          <a:p>
            <a:pPr lvl="1">
              <a:spcBef>
                <a:spcPts val="1400"/>
              </a:spcBef>
            </a:pPr>
            <a:r>
              <a:rPr lang="en-US" sz="2000" dirty="0"/>
              <a:t>Includes Scatter Plot of Payload Mass (kg) vs Landing Success Rating (0 for Failure, 1 for Success) color coded by booster version</a:t>
            </a:r>
            <a:endParaRPr lang="en-US" sz="2000" dirty="0">
              <a:cs typeface="Calibri"/>
            </a:endParaRPr>
          </a:p>
          <a:p>
            <a:pPr lvl="2">
              <a:spcBef>
                <a:spcPts val="1400"/>
              </a:spcBef>
            </a:pPr>
            <a:r>
              <a:rPr lang="en-US" dirty="0"/>
              <a:t>Selecting a single site removes points from other sites, Selecting All includes all data</a:t>
            </a:r>
            <a:endParaRPr lang="en-US" dirty="0">
              <a:cs typeface="Calibri"/>
            </a:endParaRPr>
          </a:p>
          <a:p>
            <a:pPr lvl="2">
              <a:spcBef>
                <a:spcPts val="1400"/>
              </a:spcBef>
            </a:pPr>
            <a:r>
              <a:rPr lang="en-US" dirty="0"/>
              <a:t>Plot Payload Mass Range can be selected by a slider for Min and Max values</a:t>
            </a:r>
            <a:endParaRPr lang="en-US" dirty="0">
              <a:cs typeface="Calibri"/>
            </a:endParaRPr>
          </a:p>
          <a:p>
            <a:endParaRPr lang="en-US" sz="2000"/>
          </a:p>
        </p:txBody>
      </p:sp>
      <p:pic>
        <p:nvPicPr>
          <p:cNvPr id="7" name="Picture 6" descr="Digital financial graph">
            <a:extLst>
              <a:ext uri="{FF2B5EF4-FFF2-40B4-BE49-F238E27FC236}">
                <a16:creationId xmlns:a16="http://schemas.microsoft.com/office/drawing/2014/main" id="{C7F8D64D-BF1A-45A2-9DB2-475680040227}"/>
              </a:ext>
            </a:extLst>
          </p:cNvPr>
          <p:cNvPicPr>
            <a:picLocks noChangeAspect="1"/>
          </p:cNvPicPr>
          <p:nvPr/>
        </p:nvPicPr>
        <p:blipFill rotWithShape="1">
          <a:blip r:embed="rId2"/>
          <a:srcRect l="40243" r="21734" b="-2"/>
          <a:stretch/>
        </p:blipFill>
        <p:spPr>
          <a:xfrm>
            <a:off x="20" y="10"/>
            <a:ext cx="2902636"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698E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mtClean="0">
                <a:solidFill>
                  <a:prstClr val="black">
                    <a:tint val="75000"/>
                  </a:prstClr>
                </a:solidFill>
                <a:latin typeface="Calibri" panose="020F0502020204030204"/>
              </a:rPr>
              <a:pPr>
                <a:spcAft>
                  <a:spcPts val="600"/>
                </a:spcAft>
                <a:defRPr/>
              </a:pPr>
              <a:t>16</a:t>
            </a:fld>
            <a:endParaRPr lang="en-US">
              <a:solidFill>
                <a:prstClr val="black">
                  <a:tint val="75000"/>
                </a:prstClr>
              </a:solidFill>
              <a:latin typeface="Calibri" panose="020F0502020204030204"/>
            </a:endParaRPr>
          </a:p>
        </p:txBody>
      </p:sp>
      <p:sp>
        <p:nvSpPr>
          <p:cNvPr id="2" name="TextBox 1">
            <a:extLst>
              <a:ext uri="{FF2B5EF4-FFF2-40B4-BE49-F238E27FC236}">
                <a16:creationId xmlns:a16="http://schemas.microsoft.com/office/drawing/2014/main" id="{A252C16B-9F69-4D02-A4A5-14D35982A34F}"/>
              </a:ext>
            </a:extLst>
          </p:cNvPr>
          <p:cNvSpPr txBox="1"/>
          <p:nvPr/>
        </p:nvSpPr>
        <p:spPr>
          <a:xfrm>
            <a:off x="3145094" y="6085087"/>
            <a:ext cx="75155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70AD47"/>
                </a:solidFill>
                <a:highlight>
                  <a:srgbClr val="000000"/>
                </a:highlight>
                <a:ea typeface="+mn-lt"/>
                <a:cs typeface="+mn-lt"/>
              </a:rPr>
              <a:t>Github</a:t>
            </a:r>
            <a:r>
              <a:rPr lang="en-US" dirty="0">
                <a:solidFill>
                  <a:srgbClr val="70AD47"/>
                </a:solidFill>
                <a:highlight>
                  <a:srgbClr val="000000"/>
                </a:highlight>
                <a:ea typeface="+mn-lt"/>
                <a:cs typeface="+mn-lt"/>
              </a:rPr>
              <a:t> URL to Notebook that Runs the App : </a:t>
            </a:r>
            <a:endParaRPr lang="en-US" dirty="0"/>
          </a:p>
          <a:p>
            <a:pPr algn="ctr"/>
            <a:r>
              <a:rPr lang="en-US" dirty="0">
                <a:solidFill>
                  <a:srgbClr val="70AD47"/>
                </a:solidFill>
                <a:highlight>
                  <a:srgbClr val="000000"/>
                </a:highlight>
                <a:cs typeface="Calibri"/>
                <a:hlinkClick r:id="rId3"/>
              </a:rPr>
              <a:t>Plotly Dashboard App for SpaceX launches by Denis O'Byrne Final</a:t>
            </a:r>
            <a:endParaRPr lang="en-US" dirty="0">
              <a:solidFill>
                <a:srgbClr val="70AD47"/>
              </a:solidFill>
              <a:highlight>
                <a:srgbClr val="000000"/>
              </a:highlight>
              <a:cs typeface="Calibri"/>
            </a:endParaRPr>
          </a:p>
          <a:p>
            <a:endParaRPr lang="en-US" dirty="0">
              <a:solidFill>
                <a:srgbClr val="70AD47"/>
              </a:solidFill>
              <a:highlight>
                <a:srgbClr val="000000"/>
              </a:highlight>
              <a:cs typeface="Calibri"/>
            </a:endParaRPr>
          </a:p>
        </p:txBody>
      </p:sp>
    </p:spTree>
    <p:extLst>
      <p:ext uri="{BB962C8B-B14F-4D97-AF65-F5344CB8AC3E}">
        <p14:creationId xmlns:p14="http://schemas.microsoft.com/office/powerpoint/2010/main" val="3209374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5F19F5-416E-4464-A30F-DCFACD2FF6C3}"/>
              </a:ext>
            </a:extLst>
          </p:cNvPr>
          <p:cNvPicPr>
            <a:picLocks noChangeAspect="1"/>
          </p:cNvPicPr>
          <p:nvPr/>
        </p:nvPicPr>
        <p:blipFill rotWithShape="1">
          <a:blip r:embed="rId2">
            <a:alphaModFix amt="35000"/>
          </a:blip>
          <a:srcRect r="-2" b="-2"/>
          <a:stretch/>
        </p:blipFill>
        <p:spPr>
          <a:xfrm>
            <a:off x="-110593" y="-36861"/>
            <a:ext cx="12191980" cy="6857990"/>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604684" y="-1510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dirty="0">
                <a:solidFill>
                  <a:srgbClr val="FFFFFF"/>
                </a:solidFill>
                <a:latin typeface="+mj-lt"/>
                <a:ea typeface="+mj-ea"/>
                <a:cs typeface="+mj-cs"/>
              </a:rPr>
              <a:t>Predictive Analysis (Classification)</a:t>
            </a:r>
            <a:endParaRPr lang="en-US" dirty="0">
              <a:ea typeface="+mj-ea"/>
              <a:cs typeface="+mj-cs"/>
            </a:endParaRP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rgbClr val="FFFFFF"/>
                </a:solidFill>
                <a:latin typeface="Calibri" panose="020F0502020204030204"/>
              </a:rPr>
              <a:pPr>
                <a:spcAft>
                  <a:spcPts val="600"/>
                </a:spcAft>
                <a:defRPr/>
              </a:pPr>
              <a:t>17</a:t>
            </a:fld>
            <a:endParaRPr lang="en-US">
              <a:solidFill>
                <a:srgbClr val="FFFFFF"/>
              </a:solidFill>
              <a:latin typeface="Calibri" panose="020F0502020204030204"/>
            </a:endParaRPr>
          </a:p>
        </p:txBody>
      </p:sp>
      <p:graphicFrame>
        <p:nvGraphicFramePr>
          <p:cNvPr id="7" name="Content Placeholder 4">
            <a:extLst>
              <a:ext uri="{FF2B5EF4-FFF2-40B4-BE49-F238E27FC236}">
                <a16:creationId xmlns:a16="http://schemas.microsoft.com/office/drawing/2014/main" id="{9534051E-B971-4227-8236-F31BB8999C4C}"/>
              </a:ext>
            </a:extLst>
          </p:cNvPr>
          <p:cNvGraphicFramePr>
            <a:graphicFrameLocks noGrp="1"/>
          </p:cNvGraphicFramePr>
          <p:nvPr>
            <p:ph idx="4294967295"/>
            <p:extLst>
              <p:ext uri="{D42A27DB-BD31-4B8C-83A1-F6EECF244321}">
                <p14:modId xmlns:p14="http://schemas.microsoft.com/office/powerpoint/2010/main" val="3104407128"/>
              </p:ext>
            </p:extLst>
          </p:nvPr>
        </p:nvGraphicFramePr>
        <p:xfrm>
          <a:off x="604684" y="731787"/>
          <a:ext cx="6312312" cy="5998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7" name="Picture 197" descr="Diagram&#10;&#10;Description automatically generated">
            <a:extLst>
              <a:ext uri="{FF2B5EF4-FFF2-40B4-BE49-F238E27FC236}">
                <a16:creationId xmlns:a16="http://schemas.microsoft.com/office/drawing/2014/main" id="{F5AD2674-5DD9-486F-BC31-785A820D99A8}"/>
              </a:ext>
            </a:extLst>
          </p:cNvPr>
          <p:cNvPicPr>
            <a:picLocks noChangeAspect="1"/>
          </p:cNvPicPr>
          <p:nvPr/>
        </p:nvPicPr>
        <p:blipFill>
          <a:blip r:embed="rId8"/>
          <a:stretch>
            <a:fillRect/>
          </a:stretch>
        </p:blipFill>
        <p:spPr>
          <a:xfrm>
            <a:off x="7084142" y="789346"/>
            <a:ext cx="4881716" cy="2747501"/>
          </a:xfrm>
          <a:prstGeom prst="rect">
            <a:avLst/>
          </a:prstGeom>
        </p:spPr>
      </p:pic>
      <p:sp>
        <p:nvSpPr>
          <p:cNvPr id="25" name="TextBox 24">
            <a:extLst>
              <a:ext uri="{FF2B5EF4-FFF2-40B4-BE49-F238E27FC236}">
                <a16:creationId xmlns:a16="http://schemas.microsoft.com/office/drawing/2014/main" id="{738FEA3A-084A-4CC2-857A-BFFA94CAADB1}"/>
              </a:ext>
            </a:extLst>
          </p:cNvPr>
          <p:cNvSpPr txBox="1"/>
          <p:nvPr/>
        </p:nvSpPr>
        <p:spPr>
          <a:xfrm>
            <a:off x="5018344" y="4074254"/>
            <a:ext cx="76425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70AD47"/>
                </a:solidFill>
                <a:highlight>
                  <a:srgbClr val="000000"/>
                </a:highlight>
                <a:ea typeface="+mn-lt"/>
                <a:cs typeface="+mn-lt"/>
              </a:rPr>
              <a:t>Github</a:t>
            </a:r>
            <a:r>
              <a:rPr lang="en-US" dirty="0">
                <a:solidFill>
                  <a:srgbClr val="70AD47"/>
                </a:solidFill>
                <a:highlight>
                  <a:srgbClr val="000000"/>
                </a:highlight>
                <a:ea typeface="+mn-lt"/>
                <a:cs typeface="+mn-lt"/>
              </a:rPr>
              <a:t> URL to Notebook : </a:t>
            </a:r>
            <a:endParaRPr lang="en-US" dirty="0"/>
          </a:p>
          <a:p>
            <a:pPr algn="ctr"/>
            <a:r>
              <a:rPr lang="en-US" dirty="0">
                <a:solidFill>
                  <a:srgbClr val="70AD47"/>
                </a:solidFill>
                <a:highlight>
                  <a:srgbClr val="000000"/>
                </a:highlight>
                <a:cs typeface="Calibri"/>
                <a:hlinkClick r:id="rId9"/>
              </a:rPr>
              <a:t>Machine</a:t>
            </a:r>
            <a:r>
              <a:rPr lang="en-US" dirty="0">
                <a:solidFill>
                  <a:srgbClr val="70AD47"/>
                </a:solidFill>
                <a:highlight>
                  <a:srgbClr val="000000"/>
                </a:highlight>
                <a:cs typeface="Calibri"/>
                <a:hlinkClick r:id="rId9">
                  <a:extLst>
                    <a:ext uri="{A12FA001-AC4F-418D-AE19-62706E023703}">
                      <ahyp:hlinkClr xmlns:ahyp="http://schemas.microsoft.com/office/drawing/2018/hyperlinkcolor" val="tx"/>
                    </a:ext>
                  </a:extLst>
                </a:hlinkClick>
              </a:rPr>
              <a:t> Learning Prediction Model Notebook by Denis O'Byrne</a:t>
            </a:r>
          </a:p>
          <a:p>
            <a:endParaRPr lang="en-US" dirty="0">
              <a:solidFill>
                <a:srgbClr val="70AD47"/>
              </a:solidFill>
              <a:highlight>
                <a:srgbClr val="000000"/>
              </a:highlight>
              <a:cs typeface="Calibri"/>
            </a:endParaRPr>
          </a:p>
        </p:txBody>
      </p:sp>
    </p:spTree>
    <p:extLst>
      <p:ext uri="{BB962C8B-B14F-4D97-AF65-F5344CB8AC3E}">
        <p14:creationId xmlns:p14="http://schemas.microsoft.com/office/powerpoint/2010/main" val="1839680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Magnifying glass showing decling performance">
            <a:extLst>
              <a:ext uri="{FF2B5EF4-FFF2-40B4-BE49-F238E27FC236}">
                <a16:creationId xmlns:a16="http://schemas.microsoft.com/office/drawing/2014/main" id="{C4510546-3D1E-42C4-BF55-C3498D41251C}"/>
              </a:ext>
            </a:extLst>
          </p:cNvPr>
          <p:cNvPicPr>
            <a:picLocks noChangeAspect="1"/>
          </p:cNvPicPr>
          <p:nvPr/>
        </p:nvPicPr>
        <p:blipFill rotWithShape="1">
          <a:blip r:embed="rId3"/>
          <a:srcRect l="4980" r="1041" b="-3"/>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531610" y="2434201"/>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mtClean="0">
                <a:solidFill>
                  <a:prstClr val="black">
                    <a:tint val="75000"/>
                  </a:prstClr>
                </a:solidFill>
                <a:latin typeface="Calibri" panose="020F0502020204030204"/>
              </a:rPr>
              <a:pPr>
                <a:spcAft>
                  <a:spcPts val="600"/>
                </a:spcAft>
                <a:defRPr/>
              </a:pPr>
              <a:t>18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3307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252419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Outline</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dirty="0" smtClean="0"/>
              <a:pPr>
                <a:spcAft>
                  <a:spcPts val="600"/>
                </a:spcAft>
              </a:pPr>
              <a:t>2</a:t>
            </a:fld>
            <a:endParaRPr lang="en-US"/>
          </a:p>
        </p:txBody>
      </p:sp>
      <p:graphicFrame>
        <p:nvGraphicFramePr>
          <p:cNvPr id="21" name="Content Placeholder 2">
            <a:extLst>
              <a:ext uri="{FF2B5EF4-FFF2-40B4-BE49-F238E27FC236}">
                <a16:creationId xmlns:a16="http://schemas.microsoft.com/office/drawing/2014/main" id="{DA2AB2D9-BC78-4D64-8C81-2244DFC825FC}"/>
              </a:ext>
            </a:extLst>
          </p:cNvPr>
          <p:cNvGraphicFramePr/>
          <p:nvPr>
            <p:extLst>
              <p:ext uri="{D42A27DB-BD31-4B8C-83A1-F6EECF244321}">
                <p14:modId xmlns:p14="http://schemas.microsoft.com/office/powerpoint/2010/main" val="16921818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950235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20</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FBF0E71B-016A-41F4-9456-39D51E89CC89}"/>
              </a:ext>
            </a:extLst>
          </p:cNvPr>
          <p:cNvPicPr>
            <a:picLocks noChangeAspect="1"/>
          </p:cNvPicPr>
          <p:nvPr/>
        </p:nvPicPr>
        <p:blipFill>
          <a:blip r:embed="rId3"/>
          <a:stretch>
            <a:fillRect/>
          </a:stretch>
        </p:blipFill>
        <p:spPr>
          <a:xfrm>
            <a:off x="1369142" y="1284424"/>
            <a:ext cx="9023554" cy="4289151"/>
          </a:xfrm>
          <a:prstGeom prst="rect">
            <a:avLst/>
          </a:prstGeom>
        </p:spPr>
      </p:pic>
      <p:sp>
        <p:nvSpPr>
          <p:cNvPr id="6" name="TextBox 5">
            <a:extLst>
              <a:ext uri="{FF2B5EF4-FFF2-40B4-BE49-F238E27FC236}">
                <a16:creationId xmlns:a16="http://schemas.microsoft.com/office/drawing/2014/main" id="{538DD50B-3020-42D0-A764-DDE0C49B2DBA}"/>
              </a:ext>
            </a:extLst>
          </p:cNvPr>
          <p:cNvSpPr txBox="1"/>
          <p:nvPr/>
        </p:nvSpPr>
        <p:spPr>
          <a:xfrm>
            <a:off x="803788" y="5879689"/>
            <a:ext cx="104983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We can see that as the flight number increases the number of </a:t>
            </a:r>
            <a:r>
              <a:rPr lang="en-US" dirty="0">
                <a:solidFill>
                  <a:schemeClr val="accent2"/>
                </a:solidFill>
                <a:cs typeface="Calibri"/>
              </a:rPr>
              <a:t>successful landings</a:t>
            </a:r>
            <a:r>
              <a:rPr lang="en-US" dirty="0">
                <a:solidFill>
                  <a:schemeClr val="bg1"/>
                </a:solidFill>
                <a:cs typeface="Calibri"/>
              </a:rPr>
              <a:t> increases</a:t>
            </a:r>
          </a:p>
          <a:p>
            <a:r>
              <a:rPr lang="en-US" dirty="0">
                <a:solidFill>
                  <a:schemeClr val="bg1"/>
                </a:solidFill>
                <a:cs typeface="Calibri"/>
              </a:rPr>
              <a:t>We also see that as more flights occur at a given launch site, the number of  </a:t>
            </a:r>
            <a:r>
              <a:rPr lang="en-US" dirty="0">
                <a:solidFill>
                  <a:schemeClr val="accent2"/>
                </a:solidFill>
                <a:cs typeface="Calibri"/>
              </a:rPr>
              <a:t>successful landings</a:t>
            </a:r>
            <a:r>
              <a:rPr lang="en-US" dirty="0">
                <a:solidFill>
                  <a:schemeClr val="bg1"/>
                </a:solidFill>
                <a:cs typeface="Calibri"/>
              </a:rPr>
              <a:t> increases</a:t>
            </a:r>
          </a:p>
        </p:txBody>
      </p:sp>
    </p:spTree>
    <p:extLst>
      <p:ext uri="{BB962C8B-B14F-4D97-AF65-F5344CB8AC3E}">
        <p14:creationId xmlns:p14="http://schemas.microsoft.com/office/powerpoint/2010/main" val="4165584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21</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942075" y="13307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32BC9D13-AE17-4305-BF92-C1DF392231F9}"/>
              </a:ext>
            </a:extLst>
          </p:cNvPr>
          <p:cNvPicPr>
            <a:picLocks noChangeAspect="1"/>
          </p:cNvPicPr>
          <p:nvPr/>
        </p:nvPicPr>
        <p:blipFill>
          <a:blip r:embed="rId3"/>
          <a:stretch>
            <a:fillRect/>
          </a:stretch>
        </p:blipFill>
        <p:spPr>
          <a:xfrm>
            <a:off x="1049594" y="522425"/>
            <a:ext cx="9822425" cy="4670150"/>
          </a:xfrm>
          <a:prstGeom prst="rect">
            <a:avLst/>
          </a:prstGeom>
        </p:spPr>
      </p:pic>
      <p:sp>
        <p:nvSpPr>
          <p:cNvPr id="6" name="TextBox 5">
            <a:extLst>
              <a:ext uri="{FF2B5EF4-FFF2-40B4-BE49-F238E27FC236}">
                <a16:creationId xmlns:a16="http://schemas.microsoft.com/office/drawing/2014/main" id="{15519B47-449F-46ED-AA1F-DB7D905343E5}"/>
              </a:ext>
            </a:extLst>
          </p:cNvPr>
          <p:cNvSpPr txBox="1"/>
          <p:nvPr/>
        </p:nvSpPr>
        <p:spPr>
          <a:xfrm>
            <a:off x="226143" y="5449530"/>
            <a:ext cx="1086710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dirty="0">
                <a:solidFill>
                  <a:schemeClr val="bg1"/>
                </a:solidFill>
                <a:cs typeface="Calibri"/>
              </a:rPr>
              <a:t>We can see that as payload mass increases for Site CCAFS SLC 40, the probability of a </a:t>
            </a:r>
            <a:r>
              <a:rPr lang="en-US" dirty="0">
                <a:solidFill>
                  <a:schemeClr val="accent2"/>
                </a:solidFill>
                <a:cs typeface="Calibri"/>
              </a:rPr>
              <a:t>successful landing</a:t>
            </a:r>
            <a:r>
              <a:rPr lang="en-US" dirty="0">
                <a:solidFill>
                  <a:schemeClr val="bg1"/>
                </a:solidFill>
                <a:cs typeface="Calibri"/>
              </a:rPr>
              <a:t> increases</a:t>
            </a:r>
            <a:endParaRPr lang="en-US"/>
          </a:p>
          <a:p>
            <a:pPr marL="285750" indent="-285750">
              <a:buFont typeface="Wingdings"/>
              <a:buChar char="§"/>
            </a:pPr>
            <a:r>
              <a:rPr lang="en-US" dirty="0">
                <a:solidFill>
                  <a:schemeClr val="bg1"/>
                </a:solidFill>
                <a:cs typeface="Calibri"/>
              </a:rPr>
              <a:t>There is not a clear correlation between payload mass and launch success for the other two sites</a:t>
            </a:r>
          </a:p>
          <a:p>
            <a:pPr marL="285750" indent="-285750">
              <a:buFont typeface="Wingdings"/>
              <a:buChar char="§"/>
            </a:pPr>
            <a:r>
              <a:rPr lang="en-US" dirty="0">
                <a:solidFill>
                  <a:schemeClr val="bg1"/>
                </a:solidFill>
                <a:cs typeface="Calibri"/>
              </a:rPr>
              <a:t>Lastly we find that middle mass launches (~9,000kgs) are usually performed at VAFB SLC 4E but the other two sites launch heavy masses (&gt;10,000kgs) while </a:t>
            </a:r>
            <a:r>
              <a:rPr lang="en-US" dirty="0">
                <a:solidFill>
                  <a:schemeClr val="bg1"/>
                </a:solidFill>
                <a:ea typeface="+mn-lt"/>
                <a:cs typeface="+mn-lt"/>
              </a:rPr>
              <a:t>VAFB SLC 4E does not</a:t>
            </a:r>
          </a:p>
        </p:txBody>
      </p:sp>
    </p:spTree>
    <p:extLst>
      <p:ext uri="{BB962C8B-B14F-4D97-AF65-F5344CB8AC3E}">
        <p14:creationId xmlns:p14="http://schemas.microsoft.com/office/powerpoint/2010/main" val="21886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9F24C05-9CD1-49FF-A104-6DE8854F5CBD}"/>
              </a:ext>
            </a:extLst>
          </p:cNvPr>
          <p:cNvSpPr txBox="1"/>
          <p:nvPr/>
        </p:nvSpPr>
        <p:spPr>
          <a:xfrm>
            <a:off x="434531" y="198752"/>
            <a:ext cx="3962061" cy="451636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600" kern="1200">
                <a:solidFill>
                  <a:schemeClr val="tx1"/>
                </a:solidFill>
                <a:latin typeface="+mj-lt"/>
                <a:ea typeface="+mj-ea"/>
                <a:cs typeface="+mj-cs"/>
              </a:rPr>
              <a:t>Orbit Types and Radius Visualization</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 schematic, radar chart&#10;&#10;Description automatically generated">
            <a:extLst>
              <a:ext uri="{FF2B5EF4-FFF2-40B4-BE49-F238E27FC236}">
                <a16:creationId xmlns:a16="http://schemas.microsoft.com/office/drawing/2014/main" id="{1992B32F-9C75-4E2F-B6E0-64F460FB6810}"/>
              </a:ext>
            </a:extLst>
          </p:cNvPr>
          <p:cNvPicPr>
            <a:picLocks noChangeAspect="1"/>
          </p:cNvPicPr>
          <p:nvPr/>
        </p:nvPicPr>
        <p:blipFill rotWithShape="1">
          <a:blip r:embed="rId2"/>
          <a:srcRect l="9340" t="10024" r="12077" b="4307"/>
          <a:stretch/>
        </p:blipFill>
        <p:spPr>
          <a:xfrm>
            <a:off x="176980" y="1563371"/>
            <a:ext cx="6122525" cy="4398607"/>
          </a:xfrm>
          <a:prstGeom prst="rect">
            <a:avLst/>
          </a:prstGeom>
        </p:spPr>
      </p:pic>
      <p:sp>
        <p:nvSpPr>
          <p:cNvPr id="3" name="TextBox 2">
            <a:extLst>
              <a:ext uri="{FF2B5EF4-FFF2-40B4-BE49-F238E27FC236}">
                <a16:creationId xmlns:a16="http://schemas.microsoft.com/office/drawing/2014/main" id="{A4239759-954A-466E-9BE0-EC35BAED0AB9}"/>
              </a:ext>
            </a:extLst>
          </p:cNvPr>
          <p:cNvSpPr txBox="1"/>
          <p:nvPr/>
        </p:nvSpPr>
        <p:spPr>
          <a:xfrm>
            <a:off x="6016374" y="2106"/>
            <a:ext cx="6171255" cy="471300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b="1" dirty="0"/>
              <a:t>LEO</a:t>
            </a:r>
            <a:r>
              <a:rPr lang="en-US" sz="1200" dirty="0"/>
              <a:t>: </a:t>
            </a:r>
            <a:r>
              <a:rPr lang="en-US" sz="1100" dirty="0"/>
              <a:t>Low Earth orbit (LEO)is an Earth-</a:t>
            </a:r>
            <a:r>
              <a:rPr lang="en-US" sz="1100" dirty="0" err="1"/>
              <a:t>centred</a:t>
            </a:r>
            <a:r>
              <a:rPr lang="en-US" sz="1100" dirty="0"/>
              <a:t> orbit with an altitude of 2,000 km (1,200 mi) or less (approximately one-third of the radius of Earth),[1] or with at least 11.25 periods per day (an orbital period of 128 minutes or less) and an eccentricity less than 0.25.[2] Most of the manmade objects in outer space are in LEO </a:t>
            </a:r>
            <a:r>
              <a:rPr lang="en-US" sz="1100" dirty="0">
                <a:hlinkClick r:id="rId3"/>
              </a:rPr>
              <a:t>\[1]</a:t>
            </a:r>
            <a:r>
              <a:rPr lang="en-US" sz="1100" dirty="0"/>
              <a:t>.</a:t>
            </a:r>
            <a:endParaRPr lang="en-US" sz="1100" dirty="0">
              <a:cs typeface="Calibri"/>
            </a:endParaRPr>
          </a:p>
          <a:p>
            <a:pPr marL="285750" indent="-228600">
              <a:lnSpc>
                <a:spcPct val="90000"/>
              </a:lnSpc>
              <a:spcAft>
                <a:spcPts val="600"/>
              </a:spcAft>
              <a:buFont typeface="Arial" panose="020B0604020202020204" pitchFamily="34" charset="0"/>
              <a:buChar char="•"/>
            </a:pPr>
            <a:r>
              <a:rPr lang="en-US" b="1" dirty="0"/>
              <a:t>VLEO</a:t>
            </a:r>
            <a:r>
              <a:rPr lang="en-US" sz="1200" dirty="0"/>
              <a:t>: </a:t>
            </a:r>
            <a:r>
              <a:rPr lang="en-US" sz="1100" dirty="0"/>
              <a:t>Very Low Earth Orbits (VLEO) can be defined as the orbits with a mean altitude below 450 km. Operating in these orbits can provide a number of benefits to Earth observation spacecraft as the spacecraft operates closer to the observation</a:t>
            </a:r>
            <a:r>
              <a:rPr lang="en-US" sz="1100" dirty="0">
                <a:hlinkClick r:id="rId4"/>
              </a:rPr>
              <a:t>\[2]</a:t>
            </a:r>
            <a:r>
              <a:rPr lang="en-US" sz="1100" dirty="0"/>
              <a:t>.</a:t>
            </a:r>
            <a:endParaRPr lang="en-US" sz="1100" dirty="0">
              <a:cs typeface="Calibri"/>
            </a:endParaRPr>
          </a:p>
          <a:p>
            <a:pPr marL="285750" indent="-228600">
              <a:lnSpc>
                <a:spcPct val="90000"/>
              </a:lnSpc>
              <a:spcAft>
                <a:spcPts val="600"/>
              </a:spcAft>
              <a:buFont typeface="Arial" panose="020B0604020202020204" pitchFamily="34" charset="0"/>
              <a:buChar char="•"/>
            </a:pPr>
            <a:r>
              <a:rPr lang="en-US" b="1" dirty="0"/>
              <a:t>GTO</a:t>
            </a:r>
            <a:r>
              <a:rPr lang="en-US" sz="1200" dirty="0"/>
              <a:t> </a:t>
            </a:r>
            <a:r>
              <a:rPr lang="en-US" sz="1100" dirty="0"/>
              <a:t>A geosynchronous orbit is a high Earth orbit that allows satellites to match Earth's rotation. Located at 22,236 miles (35,786 kilometers) above Earth's equator, this position is a valuable spot for monitoring weather, communications and surveillance. Because the satellite orbits at the same speed that the Earth is turning, the satellite seems to stay in place over a single longitude, though it may drift north to south,” NASA wrote on its Earth Observatory website </a:t>
            </a:r>
            <a:r>
              <a:rPr lang="en-US" sz="1100" dirty="0">
                <a:hlinkClick r:id="rId5"/>
              </a:rPr>
              <a:t>\[3] </a:t>
            </a:r>
            <a:r>
              <a:rPr lang="en-US" sz="1100" dirty="0"/>
              <a:t>.</a:t>
            </a:r>
            <a:endParaRPr lang="en-US" sz="1100">
              <a:cs typeface="Calibri"/>
            </a:endParaRPr>
          </a:p>
          <a:p>
            <a:pPr marL="285750" indent="-228600">
              <a:lnSpc>
                <a:spcPct val="90000"/>
              </a:lnSpc>
              <a:spcAft>
                <a:spcPts val="600"/>
              </a:spcAft>
              <a:buFont typeface="Arial" panose="020B0604020202020204" pitchFamily="34" charset="0"/>
              <a:buChar char="•"/>
            </a:pPr>
            <a:r>
              <a:rPr lang="en-US" b="1" dirty="0"/>
              <a:t>SSO (or SO)</a:t>
            </a:r>
            <a:r>
              <a:rPr lang="en-US" sz="1200" dirty="0"/>
              <a:t>: </a:t>
            </a:r>
            <a:r>
              <a:rPr lang="en-US" sz="1100" dirty="0"/>
              <a:t>It is a Sun-synchronous orbit also called a </a:t>
            </a:r>
            <a:r>
              <a:rPr lang="en-US" sz="1100" dirty="0" err="1"/>
              <a:t>heliosynchronous</a:t>
            </a:r>
            <a:r>
              <a:rPr lang="en-US" sz="1100" dirty="0"/>
              <a:t> orbit is a nearly polar orbit around a planet, in which the satellite passes over any given point of the planet's surface at the same local mean solar time </a:t>
            </a:r>
            <a:r>
              <a:rPr lang="en-US" sz="1100" dirty="0">
                <a:hlinkClick r:id="rId6"/>
              </a:rPr>
              <a:t>[4] </a:t>
            </a:r>
            <a:r>
              <a:rPr lang="en-US" sz="1100" dirty="0"/>
              <a:t>. (800 – 1000 km)</a:t>
            </a:r>
            <a:endParaRPr lang="en-US" sz="1100" dirty="0">
              <a:cs typeface="Calibri"/>
            </a:endParaRPr>
          </a:p>
          <a:p>
            <a:pPr marL="285750" indent="-228600">
              <a:lnSpc>
                <a:spcPct val="90000"/>
              </a:lnSpc>
              <a:spcAft>
                <a:spcPts val="600"/>
              </a:spcAft>
              <a:buFont typeface="Arial" panose="020B0604020202020204" pitchFamily="34" charset="0"/>
              <a:buChar char="•"/>
            </a:pPr>
            <a:r>
              <a:rPr lang="en-US" b="1" dirty="0"/>
              <a:t>ES-L1</a:t>
            </a:r>
            <a:r>
              <a:rPr lang="en-US" sz="1200" b="1" dirty="0"/>
              <a:t> </a:t>
            </a:r>
            <a:r>
              <a:rPr lang="en-US" sz="1200" dirty="0"/>
              <a:t>:</a:t>
            </a:r>
            <a:r>
              <a:rPr lang="en-US" sz="1100" dirty="0"/>
              <a:t>At the Lagrange points the gravitational forces of the two large bodies cancel out in such a way that a small object placed in orbit there is in equilibrium relative to the center of mass of the large bodies. L1 is one such point between the sun and the earth </a:t>
            </a:r>
            <a:r>
              <a:rPr lang="en-US" sz="1100" dirty="0">
                <a:hlinkClick r:id="rId7"/>
              </a:rPr>
              <a:t>\[5]</a:t>
            </a:r>
            <a:r>
              <a:rPr lang="en-US" sz="1100" dirty="0"/>
              <a:t> .</a:t>
            </a:r>
            <a:endParaRPr lang="en-US" sz="1100">
              <a:cs typeface="Calibri"/>
            </a:endParaRPr>
          </a:p>
          <a:p>
            <a:pPr marL="285750" indent="-228600">
              <a:lnSpc>
                <a:spcPct val="90000"/>
              </a:lnSpc>
              <a:spcAft>
                <a:spcPts val="600"/>
              </a:spcAft>
              <a:buFont typeface="Arial" panose="020B0604020202020204" pitchFamily="34" charset="0"/>
              <a:buChar char="•"/>
            </a:pPr>
            <a:r>
              <a:rPr lang="en-US" b="1" dirty="0"/>
              <a:t>HEO</a:t>
            </a:r>
            <a:r>
              <a:rPr lang="en-US" sz="1200" dirty="0"/>
              <a:t> </a:t>
            </a:r>
            <a:r>
              <a:rPr lang="en-US" sz="1100" dirty="0"/>
              <a:t>A highly elliptical orbit, is an elliptic orbit with high eccentricity, usually referring to one around Earth </a:t>
            </a:r>
            <a:r>
              <a:rPr lang="en-US" sz="1100" dirty="0">
                <a:hlinkClick r:id="rId8"/>
              </a:rPr>
              <a:t>\[6]</a:t>
            </a:r>
            <a:r>
              <a:rPr lang="en-US" sz="1100" dirty="0"/>
              <a:t>.</a:t>
            </a:r>
            <a:endParaRPr lang="en-US" sz="1100">
              <a:cs typeface="Calibri"/>
            </a:endParaRPr>
          </a:p>
          <a:p>
            <a:pPr marL="285750" indent="-228600">
              <a:lnSpc>
                <a:spcPct val="90000"/>
              </a:lnSpc>
              <a:spcAft>
                <a:spcPts val="600"/>
              </a:spcAft>
              <a:buFont typeface="Arial" panose="020B0604020202020204" pitchFamily="34" charset="0"/>
              <a:buChar char="•"/>
            </a:pPr>
            <a:r>
              <a:rPr lang="en-US" b="1" dirty="0"/>
              <a:t>ISS</a:t>
            </a:r>
            <a:r>
              <a:rPr lang="en-US" sz="1200" b="1" dirty="0"/>
              <a:t> </a:t>
            </a:r>
            <a:r>
              <a:rPr lang="en-US" sz="1100" dirty="0"/>
              <a:t>A modular space station (habitable artificial satellite) in low Earth orbit. It is a multinational collaborative project between five participating space agencies: NASA (United States), </a:t>
            </a:r>
            <a:r>
              <a:rPr lang="en-US" sz="1100" dirty="0" err="1"/>
              <a:t>Roscosmos</a:t>
            </a:r>
            <a:r>
              <a:rPr lang="en-US" sz="1100" dirty="0"/>
              <a:t> (Russia), JAXA (Japan), ESA (Europe), and CSA (Canada)</a:t>
            </a:r>
            <a:r>
              <a:rPr lang="en-US" sz="1100" dirty="0">
                <a:hlinkClick r:id="rId9"/>
              </a:rPr>
              <a:t> \[7]</a:t>
            </a:r>
            <a:endParaRPr lang="en-US" sz="1100" dirty="0">
              <a:cs typeface="Calibri"/>
            </a:endParaRPr>
          </a:p>
          <a:p>
            <a:pPr marL="285750" indent="-228600">
              <a:lnSpc>
                <a:spcPct val="90000"/>
              </a:lnSpc>
              <a:spcAft>
                <a:spcPts val="600"/>
              </a:spcAft>
              <a:buFont typeface="Arial" panose="020B0604020202020204" pitchFamily="34" charset="0"/>
              <a:buChar char="•"/>
            </a:pPr>
            <a:r>
              <a:rPr lang="en-US" b="1" dirty="0"/>
              <a:t>MEO</a:t>
            </a:r>
            <a:r>
              <a:rPr lang="en-US" sz="1200" b="1" dirty="0"/>
              <a:t> </a:t>
            </a:r>
            <a:r>
              <a:rPr lang="en-US" sz="1100" dirty="0"/>
              <a:t>Geocentric orbits ranging in altitude from 2,000 km (1,200 mi) to just below geosynchronous orbit at 35,786 kilometers (22,236 mi). Also known as an intermediate circular orbit. These are "most commonly at 20,200 kilometers (12,600 mi), or 20,650 kilometers (12,830 mi), with an orbital period of 12 hours </a:t>
            </a:r>
            <a:r>
              <a:rPr lang="en-US" sz="1100" dirty="0">
                <a:hlinkClick r:id="rId10"/>
              </a:rPr>
              <a:t>\[8]</a:t>
            </a:r>
            <a:endParaRPr lang="en-US" sz="1100" dirty="0">
              <a:cs typeface="Calibri"/>
            </a:endParaRPr>
          </a:p>
          <a:p>
            <a:pPr marL="285750" indent="-228600">
              <a:lnSpc>
                <a:spcPct val="90000"/>
              </a:lnSpc>
              <a:spcAft>
                <a:spcPts val="600"/>
              </a:spcAft>
              <a:buFont typeface="Arial" panose="020B0604020202020204" pitchFamily="34" charset="0"/>
              <a:buChar char="•"/>
            </a:pPr>
            <a:r>
              <a:rPr lang="en-US" b="1" dirty="0"/>
              <a:t>HEO</a:t>
            </a:r>
            <a:r>
              <a:rPr lang="en-US" sz="1200" b="1" dirty="0"/>
              <a:t> </a:t>
            </a:r>
            <a:r>
              <a:rPr lang="en-US" sz="1100" dirty="0"/>
              <a:t>Geocentric orbits above the altitude of geosynchronous orbit (35,786 km or 22,236 mi) </a:t>
            </a:r>
            <a:r>
              <a:rPr lang="en-US" sz="1100" dirty="0">
                <a:hlinkClick r:id="rId10"/>
              </a:rPr>
              <a:t>\[9]</a:t>
            </a:r>
            <a:endParaRPr lang="en-US" sz="1100" dirty="0">
              <a:cs typeface="Calibri"/>
            </a:endParaRPr>
          </a:p>
          <a:p>
            <a:pPr marL="285750" indent="-228600">
              <a:lnSpc>
                <a:spcPct val="90000"/>
              </a:lnSpc>
              <a:spcAft>
                <a:spcPts val="600"/>
              </a:spcAft>
              <a:buFont typeface="Arial" panose="020B0604020202020204" pitchFamily="34" charset="0"/>
              <a:buChar char="•"/>
            </a:pPr>
            <a:r>
              <a:rPr lang="en-US" b="1" dirty="0"/>
              <a:t>GEO</a:t>
            </a:r>
            <a:r>
              <a:rPr lang="en-US" sz="1200" b="1" dirty="0"/>
              <a:t> </a:t>
            </a:r>
            <a:r>
              <a:rPr lang="en-US" sz="1100" dirty="0"/>
              <a:t>It is a circular geosynchronous orbit 35,786 </a:t>
            </a:r>
            <a:r>
              <a:rPr lang="en-US" sz="1100" dirty="0" err="1"/>
              <a:t>kilometres</a:t>
            </a:r>
            <a:r>
              <a:rPr lang="en-US" sz="1100" dirty="0"/>
              <a:t> (22,236 miles) above Earth's equator and following the direction of Earth's rotation </a:t>
            </a:r>
            <a:r>
              <a:rPr lang="en-US" sz="1100" dirty="0">
                <a:hlinkClick r:id="rId11"/>
              </a:rPr>
              <a:t>\[10]</a:t>
            </a:r>
            <a:endParaRPr lang="en-US" sz="1100" dirty="0">
              <a:cs typeface="Calibri"/>
            </a:endParaRPr>
          </a:p>
          <a:p>
            <a:pPr marL="285750" indent="-228600">
              <a:lnSpc>
                <a:spcPct val="90000"/>
              </a:lnSpc>
              <a:spcAft>
                <a:spcPts val="600"/>
              </a:spcAft>
              <a:buFont typeface="Arial" panose="020B0604020202020204" pitchFamily="34" charset="0"/>
              <a:buChar char="•"/>
            </a:pPr>
            <a:r>
              <a:rPr lang="en-US" b="1" dirty="0"/>
              <a:t>PO</a:t>
            </a:r>
            <a:r>
              <a:rPr lang="en-US" sz="1200" b="1" dirty="0"/>
              <a:t> </a:t>
            </a:r>
            <a:r>
              <a:rPr lang="en-US" sz="1100" dirty="0"/>
              <a:t>It is one type of satellites in which a satellite passes above or nearly above both poles of the body being orbited (usually a planet such as the Earth</a:t>
            </a:r>
            <a:endParaRPr lang="en-US" sz="1100">
              <a:cs typeface="Calibri"/>
            </a:endParaRPr>
          </a:p>
          <a:p>
            <a:pPr indent="-228600">
              <a:lnSpc>
                <a:spcPct val="90000"/>
              </a:lnSpc>
              <a:spcAft>
                <a:spcPts val="600"/>
              </a:spcAft>
              <a:buFont typeface="Arial" panose="020B0604020202020204" pitchFamily="34" charset="0"/>
              <a:buChar char="•"/>
            </a:pPr>
            <a:endParaRPr lang="en-US" sz="1200"/>
          </a:p>
        </p:txBody>
      </p:sp>
    </p:spTree>
    <p:extLst>
      <p:ext uri="{BB962C8B-B14F-4D97-AF65-F5344CB8AC3E}">
        <p14:creationId xmlns:p14="http://schemas.microsoft.com/office/powerpoint/2010/main" val="211469269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1A4873-64D0-418B-BA9D-D99C52A5F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5516C1EB-8D62-4BF0-92B5-02E6AE43B1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A737E5B8-8F31-4942-B159-B213C4D6D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D12128B6-ED88-4712-866F-66C86EE34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55730" y="121919"/>
            <a:ext cx="3795840" cy="16032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Success Rate vs. Orbit Type</a:t>
            </a:r>
          </a:p>
        </p:txBody>
      </p:sp>
      <p:pic>
        <p:nvPicPr>
          <p:cNvPr id="2" name="Picture 5" descr="Chart, histogram&#10;&#10;Description automatically generated">
            <a:extLst>
              <a:ext uri="{FF2B5EF4-FFF2-40B4-BE49-F238E27FC236}">
                <a16:creationId xmlns:a16="http://schemas.microsoft.com/office/drawing/2014/main" id="{2312F32F-E4C4-4EC0-80C9-5DF5B29895DC}"/>
              </a:ext>
            </a:extLst>
          </p:cNvPr>
          <p:cNvPicPr>
            <a:picLocks noChangeAspect="1"/>
          </p:cNvPicPr>
          <p:nvPr/>
        </p:nvPicPr>
        <p:blipFill>
          <a:blip r:embed="rId3"/>
          <a:stretch>
            <a:fillRect/>
          </a:stretch>
        </p:blipFill>
        <p:spPr>
          <a:xfrm>
            <a:off x="5088225" y="117122"/>
            <a:ext cx="6467924" cy="6480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18297" y="17978"/>
            <a:ext cx="470655" cy="475488"/>
          </a:xfrm>
        </p:spPr>
        <p:txBody>
          <a:bodyPr vert="horz" lIns="91440" tIns="45720" rIns="91440" bIns="45720" rtlCol="0" anchor="ctr">
            <a:normAutofit/>
          </a:bodyPr>
          <a:lstStyle/>
          <a:p>
            <a:pPr algn="ctr">
              <a:spcAft>
                <a:spcPts val="600"/>
              </a:spcAft>
            </a:pPr>
            <a:fld id="{5075537C-CA84-1446-933C-8E9D027F9201}" type="slidenum">
              <a:rPr lang="en-US" sz="900">
                <a:solidFill>
                  <a:schemeClr val="tx1">
                    <a:alpha val="70000"/>
                  </a:schemeClr>
                </a:solidFill>
              </a:rPr>
              <a:pPr algn="ctr">
                <a:spcAft>
                  <a:spcPts val="600"/>
                </a:spcAft>
              </a:pPr>
              <a:t>23</a:t>
            </a:fld>
            <a:endParaRPr lang="en-US" sz="900">
              <a:solidFill>
                <a:schemeClr val="tx1">
                  <a:alpha val="70000"/>
                </a:schemeClr>
              </a:solidFill>
            </a:endParaRPr>
          </a:p>
        </p:txBody>
      </p:sp>
      <p:sp>
        <p:nvSpPr>
          <p:cNvPr id="6" name="TextBox 5">
            <a:extLst>
              <a:ext uri="{FF2B5EF4-FFF2-40B4-BE49-F238E27FC236}">
                <a16:creationId xmlns:a16="http://schemas.microsoft.com/office/drawing/2014/main" id="{F4C0564B-1569-4914-8872-3675E6710A33}"/>
              </a:ext>
            </a:extLst>
          </p:cNvPr>
          <p:cNvSpPr txBox="1"/>
          <p:nvPr/>
        </p:nvSpPr>
        <p:spPr>
          <a:xfrm>
            <a:off x="471948" y="1332271"/>
            <a:ext cx="381245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ES-L1, SSO, HEO, and GEO orbits have perfect landing scores</a:t>
            </a:r>
          </a:p>
          <a:p>
            <a:endParaRPr lang="en-US" dirty="0">
              <a:cs typeface="Calibri"/>
            </a:endParaRPr>
          </a:p>
          <a:p>
            <a:r>
              <a:rPr lang="en-US" dirty="0">
                <a:cs typeface="Calibri"/>
              </a:rPr>
              <a:t>From the previous slide we find that orbits within 450-10000 kilometers have the highest rate of success</a:t>
            </a:r>
          </a:p>
          <a:p>
            <a:endParaRPr lang="en-US" dirty="0">
              <a:cs typeface="Calibri"/>
            </a:endParaRPr>
          </a:p>
          <a:p>
            <a:r>
              <a:rPr lang="en-US" dirty="0">
                <a:cs typeface="Calibri"/>
              </a:rPr>
              <a:t>Launches beyond 10000 km have lower success ratings</a:t>
            </a:r>
          </a:p>
          <a:p>
            <a:endParaRPr lang="en-US" dirty="0">
              <a:cs typeface="Calibri"/>
            </a:endParaRPr>
          </a:p>
          <a:p>
            <a:r>
              <a:rPr lang="en-US" dirty="0">
                <a:cs typeface="Calibri"/>
              </a:rPr>
              <a:t>Launches between 1000-2000 km have less success than launches between 1000-450 km (lower altitude) and launches between 2000-10000km (higher altitude)</a:t>
            </a:r>
          </a:p>
        </p:txBody>
      </p:sp>
    </p:spTree>
    <p:extLst>
      <p:ext uri="{BB962C8B-B14F-4D97-AF65-F5344CB8AC3E}">
        <p14:creationId xmlns:p14="http://schemas.microsoft.com/office/powerpoint/2010/main" val="246723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24</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2586391B-8938-4BF9-B2C5-33FE286A443C}"/>
              </a:ext>
            </a:extLst>
          </p:cNvPr>
          <p:cNvPicPr>
            <a:picLocks noChangeAspect="1"/>
          </p:cNvPicPr>
          <p:nvPr/>
        </p:nvPicPr>
        <p:blipFill>
          <a:blip r:embed="rId3"/>
          <a:stretch>
            <a:fillRect/>
          </a:stretch>
        </p:blipFill>
        <p:spPr>
          <a:xfrm>
            <a:off x="4073013" y="1261610"/>
            <a:ext cx="7536424" cy="5182811"/>
          </a:xfrm>
          <a:prstGeom prst="rect">
            <a:avLst/>
          </a:prstGeom>
        </p:spPr>
      </p:pic>
      <p:sp>
        <p:nvSpPr>
          <p:cNvPr id="6" name="TextBox 5">
            <a:extLst>
              <a:ext uri="{FF2B5EF4-FFF2-40B4-BE49-F238E27FC236}">
                <a16:creationId xmlns:a16="http://schemas.microsoft.com/office/drawing/2014/main" id="{DE8E00C7-9C43-4298-B2F4-021FDBB22721}"/>
              </a:ext>
            </a:extLst>
          </p:cNvPr>
          <p:cNvSpPr txBox="1"/>
          <p:nvPr/>
        </p:nvSpPr>
        <p:spPr>
          <a:xfrm>
            <a:off x="570271" y="1823884"/>
            <a:ext cx="328397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0000"/>
                </a:solidFill>
                <a:ea typeface="+mn-lt"/>
                <a:cs typeface="+mn-lt"/>
              </a:rPr>
              <a:t>For LEO and PO orbits the Success appears related to the number of flights</a:t>
            </a:r>
          </a:p>
          <a:p>
            <a:endParaRPr lang="en-US" sz="2400" dirty="0">
              <a:solidFill>
                <a:srgbClr val="000000"/>
              </a:solidFill>
              <a:ea typeface="+mn-lt"/>
              <a:cs typeface="+mn-lt"/>
            </a:endParaRPr>
          </a:p>
          <a:p>
            <a:r>
              <a:rPr lang="en-US" sz="2400" dirty="0">
                <a:solidFill>
                  <a:srgbClr val="000000"/>
                </a:solidFill>
                <a:ea typeface="+mn-lt"/>
                <a:cs typeface="+mn-lt"/>
              </a:rPr>
              <a:t>There seems to be no relationship between flight number and success when in GTO or ISS orbit</a:t>
            </a:r>
            <a:endParaRPr lang="en-US" sz="2400" dirty="0">
              <a:solidFill>
                <a:srgbClr val="000000"/>
              </a:solidFill>
              <a:cs typeface="Calibri"/>
            </a:endParaRPr>
          </a:p>
        </p:txBody>
      </p:sp>
    </p:spTree>
    <p:extLst>
      <p:ext uri="{BB962C8B-B14F-4D97-AF65-F5344CB8AC3E}">
        <p14:creationId xmlns:p14="http://schemas.microsoft.com/office/powerpoint/2010/main" val="313358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rgbClr val="000000"/>
                </a:solidFill>
                <a:ea typeface="+mn-lt"/>
                <a:cs typeface="+mn-lt"/>
              </a:rPr>
              <a:t>PO, LEO and ISS Orbits have higher probability for </a:t>
            </a:r>
            <a:r>
              <a:rPr lang="en-US" sz="2200" dirty="0">
                <a:solidFill>
                  <a:schemeClr val="accent2"/>
                </a:solidFill>
                <a:ea typeface="+mn-lt"/>
                <a:cs typeface="+mn-lt"/>
              </a:rPr>
              <a:t>successful landings </a:t>
            </a:r>
            <a:r>
              <a:rPr lang="en-US" sz="2200" dirty="0">
                <a:solidFill>
                  <a:schemeClr val="bg1"/>
                </a:solidFill>
                <a:ea typeface="+mn-lt"/>
                <a:cs typeface="+mn-lt"/>
              </a:rPr>
              <a:t>as payload mass increases</a:t>
            </a:r>
          </a:p>
          <a:p>
            <a:pPr>
              <a:lnSpc>
                <a:spcPct val="100000"/>
              </a:lnSpc>
              <a:spcBef>
                <a:spcPts val="1400"/>
              </a:spcBef>
            </a:pPr>
            <a:endParaRPr lang="en-US" sz="2200" dirty="0">
              <a:solidFill>
                <a:schemeClr val="bg1"/>
              </a:solidFill>
              <a:latin typeface="Calibri"/>
              <a:cs typeface="Calibri"/>
            </a:endParaRPr>
          </a:p>
          <a:p>
            <a:pPr>
              <a:lnSpc>
                <a:spcPct val="100000"/>
              </a:lnSpc>
              <a:spcBef>
                <a:spcPts val="1400"/>
              </a:spcBef>
            </a:pPr>
            <a:r>
              <a:rPr lang="en-US" sz="2200" dirty="0">
                <a:solidFill>
                  <a:schemeClr val="bg1"/>
                </a:solidFill>
                <a:latin typeface="Calibri"/>
                <a:cs typeface="Calibri"/>
              </a:rPr>
              <a:t>GTO orbits have no correlation between payload mass and landing success</a:t>
            </a:r>
          </a:p>
          <a:p>
            <a:pPr>
              <a:lnSpc>
                <a:spcPct val="100000"/>
              </a:lnSpc>
              <a:spcBef>
                <a:spcPts val="1400"/>
              </a:spcBef>
            </a:pPr>
            <a:endParaRPr lang="en-US" sz="2200" dirty="0">
              <a:solidFill>
                <a:schemeClr val="bg1"/>
              </a:solidFill>
              <a:latin typeface="Calibri"/>
              <a:cs typeface="Calibri"/>
            </a:endParaRPr>
          </a:p>
          <a:p>
            <a:pPr>
              <a:lnSpc>
                <a:spcPct val="100000"/>
              </a:lnSpc>
              <a:spcBef>
                <a:spcPts val="1400"/>
              </a:spcBef>
            </a:pPr>
            <a:r>
              <a:rPr lang="en-US" sz="2200" dirty="0">
                <a:solidFill>
                  <a:schemeClr val="bg1"/>
                </a:solidFill>
                <a:latin typeface="Calibri"/>
                <a:cs typeface="Calibri"/>
              </a:rPr>
              <a:t>All other orbits do not have enough data to indicate a relationship between payload mass and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6" descr="Chart, scatter chart&#10;&#10;Description automatically generated">
            <a:extLst>
              <a:ext uri="{FF2B5EF4-FFF2-40B4-BE49-F238E27FC236}">
                <a16:creationId xmlns:a16="http://schemas.microsoft.com/office/drawing/2014/main" id="{AEF9ADE7-0101-494C-B970-DAC9F1DE5AAA}"/>
              </a:ext>
            </a:extLst>
          </p:cNvPr>
          <p:cNvPicPr>
            <a:picLocks noChangeAspect="1"/>
          </p:cNvPicPr>
          <p:nvPr/>
        </p:nvPicPr>
        <p:blipFill>
          <a:blip r:embed="rId3"/>
          <a:stretch>
            <a:fillRect/>
          </a:stretch>
        </p:blipFill>
        <p:spPr>
          <a:xfrm>
            <a:off x="4871884" y="1713451"/>
            <a:ext cx="6958780" cy="4598679"/>
          </a:xfrm>
          <a:prstGeom prst="rect">
            <a:avLst/>
          </a:prstGeom>
        </p:spPr>
      </p:pic>
    </p:spTree>
    <p:extLst>
      <p:ext uri="{BB962C8B-B14F-4D97-AF65-F5344CB8AC3E}">
        <p14:creationId xmlns:p14="http://schemas.microsoft.com/office/powerpoint/2010/main" val="4253254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26</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489787" cy="4278620"/>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We can see that there were no successful landings prior to 2013</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also see that since 2013 the probability of successful landings has increased every year however in recent years (2018-2020) the yearly rate of increase has declined with a maximum probability of success being about 0.65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A6786EA2-1380-4A31-9E09-E938B12F61DE}"/>
              </a:ext>
            </a:extLst>
          </p:cNvPr>
          <p:cNvPicPr>
            <a:picLocks noChangeAspect="1"/>
          </p:cNvPicPr>
          <p:nvPr/>
        </p:nvPicPr>
        <p:blipFill>
          <a:blip r:embed="rId3"/>
          <a:stretch>
            <a:fillRect/>
          </a:stretch>
        </p:blipFill>
        <p:spPr>
          <a:xfrm>
            <a:off x="3839497" y="1213687"/>
            <a:ext cx="7290618" cy="5327817"/>
          </a:xfrm>
          <a:prstGeom prst="rect">
            <a:avLst/>
          </a:prstGeom>
        </p:spPr>
      </p:pic>
    </p:spTree>
    <p:extLst>
      <p:ext uri="{BB962C8B-B14F-4D97-AF65-F5344CB8AC3E}">
        <p14:creationId xmlns:p14="http://schemas.microsoft.com/office/powerpoint/2010/main" val="70501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6" y="321734"/>
            <a:ext cx="6891187"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3467" y="1782981"/>
            <a:ext cx="6891187" cy="43939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900" dirty="0">
                <a:solidFill>
                  <a:schemeClr val="tx1"/>
                </a:solidFill>
                <a:latin typeface="Arial"/>
                <a:cs typeface="Arial"/>
              </a:rPr>
              <a:t>Summary of methodologies:</a:t>
            </a:r>
          </a:p>
          <a:p>
            <a:pPr lvl="1">
              <a:spcBef>
                <a:spcPts val="1400"/>
              </a:spcBef>
              <a:buFont typeface="Arial" panose="020B0604020202020204" pitchFamily="34" charset="0"/>
              <a:buChar char="•"/>
            </a:pPr>
            <a:r>
              <a:rPr lang="en-US" sz="1600" dirty="0">
                <a:solidFill>
                  <a:schemeClr val="tx1"/>
                </a:solidFill>
                <a:latin typeface="Arial"/>
                <a:cs typeface="Arial"/>
              </a:rPr>
              <a:t>Data Collection using </a:t>
            </a:r>
            <a:r>
              <a:rPr lang="en-US" sz="1600" dirty="0" err="1">
                <a:solidFill>
                  <a:schemeClr val="tx1"/>
                </a:solidFill>
                <a:latin typeface="Arial"/>
                <a:cs typeface="Arial"/>
              </a:rPr>
              <a:t>Webscraping</a:t>
            </a:r>
            <a:r>
              <a:rPr lang="en-US" sz="1600" dirty="0">
                <a:solidFill>
                  <a:schemeClr val="tx1"/>
                </a:solidFill>
                <a:latin typeface="Arial"/>
                <a:cs typeface="Arial"/>
              </a:rPr>
              <a:t> and REST API queries</a:t>
            </a:r>
          </a:p>
          <a:p>
            <a:pPr lvl="1">
              <a:spcBef>
                <a:spcPts val="1400"/>
              </a:spcBef>
              <a:buFont typeface="Arial" panose="020B0604020202020204" pitchFamily="34" charset="0"/>
              <a:buChar char="•"/>
            </a:pPr>
            <a:r>
              <a:rPr lang="en-US" sz="1600" dirty="0">
                <a:solidFill>
                  <a:schemeClr val="tx1"/>
                </a:solidFill>
                <a:latin typeface="Arial"/>
                <a:cs typeface="Arial"/>
              </a:rPr>
              <a:t>Data Wrangling to Classify Lauches based on Success and transform data into standardized numeric form</a:t>
            </a:r>
          </a:p>
          <a:p>
            <a:pPr lvl="1">
              <a:spcBef>
                <a:spcPts val="1400"/>
              </a:spcBef>
              <a:buFont typeface="Arial" panose="020B0604020202020204" pitchFamily="34" charset="0"/>
              <a:buChar char="•"/>
            </a:pPr>
            <a:r>
              <a:rPr lang="en-US" sz="1600" dirty="0">
                <a:solidFill>
                  <a:schemeClr val="tx1"/>
                </a:solidFill>
                <a:latin typeface="Arial"/>
                <a:cs typeface="Arial"/>
              </a:rPr>
              <a:t>Exploratory Data Analysis using SQL and Visualization packages for Python</a:t>
            </a:r>
          </a:p>
          <a:p>
            <a:pPr lvl="1">
              <a:spcBef>
                <a:spcPts val="1400"/>
              </a:spcBef>
              <a:buFont typeface="Arial" panose="020B0604020202020204" pitchFamily="34" charset="0"/>
              <a:buChar char="•"/>
            </a:pPr>
            <a:r>
              <a:rPr lang="en-US" sz="1600" dirty="0">
                <a:solidFill>
                  <a:schemeClr val="tx1"/>
                </a:solidFill>
                <a:latin typeface="Arial"/>
                <a:cs typeface="Arial"/>
              </a:rPr>
              <a:t>Interactive </a:t>
            </a:r>
            <a:r>
              <a:rPr lang="en-US" sz="1600" dirty="0" err="1">
                <a:solidFill>
                  <a:schemeClr val="tx1"/>
                </a:solidFill>
                <a:latin typeface="Arial"/>
                <a:cs typeface="Arial"/>
              </a:rPr>
              <a:t>Plotly</a:t>
            </a:r>
            <a:r>
              <a:rPr lang="en-US" sz="1600" dirty="0">
                <a:solidFill>
                  <a:schemeClr val="tx1"/>
                </a:solidFill>
                <a:latin typeface="Arial"/>
                <a:cs typeface="Arial"/>
              </a:rPr>
              <a:t> Web App to visualize payload and success launch data at each Launch Site</a:t>
            </a:r>
          </a:p>
          <a:p>
            <a:pPr lvl="1">
              <a:spcBef>
                <a:spcPts val="1400"/>
              </a:spcBef>
              <a:buFont typeface="Arial" panose="020B0604020202020204" pitchFamily="34" charset="0"/>
              <a:buChar char="•"/>
            </a:pPr>
            <a:r>
              <a:rPr lang="en-US" sz="1600" dirty="0">
                <a:solidFill>
                  <a:schemeClr val="tx1"/>
                </a:solidFill>
                <a:latin typeface="Arial"/>
                <a:cs typeface="Arial"/>
              </a:rPr>
              <a:t>Exploring Launch Sites using interactive Folium Maps </a:t>
            </a:r>
          </a:p>
          <a:p>
            <a:pPr lvl="1">
              <a:spcBef>
                <a:spcPts val="1400"/>
              </a:spcBef>
              <a:buFont typeface="Arial" panose="020B0604020202020204" pitchFamily="34" charset="0"/>
              <a:buChar char="•"/>
            </a:pPr>
            <a:r>
              <a:rPr lang="en-US" sz="1600" dirty="0">
                <a:solidFill>
                  <a:schemeClr val="tx1"/>
                </a:solidFill>
                <a:latin typeface="Arial"/>
                <a:cs typeface="Arial"/>
              </a:rPr>
              <a:t>Predictive analysis for classification of Rocket Landing Success</a:t>
            </a:r>
          </a:p>
          <a:p>
            <a:pPr>
              <a:spcBef>
                <a:spcPts val="1400"/>
              </a:spcBef>
              <a:buFont typeface="Arial" panose="020B0604020202020204" pitchFamily="34" charset="0"/>
              <a:buChar char="•"/>
            </a:pPr>
            <a:r>
              <a:rPr lang="en-US" sz="1900" dirty="0">
                <a:solidFill>
                  <a:schemeClr val="tx1"/>
                </a:solidFill>
                <a:latin typeface="Arial"/>
                <a:cs typeface="Arial"/>
              </a:rPr>
              <a:t>Summary of all results:</a:t>
            </a:r>
          </a:p>
          <a:p>
            <a:pPr lvl="1">
              <a:spcBef>
                <a:spcPts val="1400"/>
              </a:spcBef>
              <a:buFont typeface="Arial" panose="020B0604020202020204" pitchFamily="34" charset="0"/>
              <a:buChar char="•"/>
            </a:pPr>
            <a:r>
              <a:rPr lang="en-US" sz="1600" dirty="0">
                <a:solidFill>
                  <a:schemeClr val="tx1"/>
                </a:solidFill>
                <a:latin typeface="Arial"/>
                <a:cs typeface="Calibri"/>
              </a:rPr>
              <a:t>Exploratory Data Analysis Results</a:t>
            </a:r>
          </a:p>
          <a:p>
            <a:pPr lvl="1">
              <a:spcBef>
                <a:spcPts val="1400"/>
              </a:spcBef>
              <a:buFont typeface="Arial" panose="020B0604020202020204" pitchFamily="34" charset="0"/>
              <a:buChar char="•"/>
            </a:pPr>
            <a:r>
              <a:rPr lang="en-US" sz="1600" dirty="0">
                <a:solidFill>
                  <a:schemeClr val="tx1"/>
                </a:solidFill>
                <a:latin typeface="Arial"/>
                <a:cs typeface="Calibri"/>
              </a:rPr>
              <a:t>Predictive Analysis Results</a:t>
            </a:r>
          </a:p>
          <a:p>
            <a:pPr lvl="1">
              <a:spcBef>
                <a:spcPts val="1400"/>
              </a:spcBef>
              <a:buFont typeface="Arial" panose="020B0604020202020204" pitchFamily="34" charset="0"/>
              <a:buChar char="•"/>
            </a:pPr>
            <a:endParaRPr lang="en-US" sz="1500" dirty="0">
              <a:solidFill>
                <a:schemeClr val="tx1"/>
              </a:solidFill>
              <a:latin typeface="+mn-lt"/>
              <a:cs typeface="Calibri" panose="020F0502020204030204"/>
            </a:endParaRPr>
          </a:p>
          <a:p>
            <a:pPr marL="457200">
              <a:spcBef>
                <a:spcPts val="1400"/>
              </a:spcBef>
              <a:buFont typeface="Arial" panose="020B0604020202020204" pitchFamily="34" charset="0"/>
              <a:buChar char="•"/>
            </a:pPr>
            <a:endParaRPr lang="en-US" sz="1900">
              <a:solidFill>
                <a:schemeClr val="tx1"/>
              </a:solidFill>
              <a:latin typeface="+mn-lt"/>
              <a:cs typeface="Calibri" panose="020F0502020204030204"/>
            </a:endParaRPr>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Digital financial graph">
            <a:extLst>
              <a:ext uri="{FF2B5EF4-FFF2-40B4-BE49-F238E27FC236}">
                <a16:creationId xmlns:a16="http://schemas.microsoft.com/office/drawing/2014/main" id="{39F68564-8871-4798-B7BF-494482E49E16}"/>
              </a:ext>
            </a:extLst>
          </p:cNvPr>
          <p:cNvPicPr>
            <a:picLocks noChangeAspect="1"/>
          </p:cNvPicPr>
          <p:nvPr/>
        </p:nvPicPr>
        <p:blipFill rotWithShape="1">
          <a:blip r:embed="rId2"/>
          <a:srcRect l="42595" r="24086" b="-2"/>
          <a:stretch/>
        </p:blipFill>
        <p:spPr>
          <a:xfrm>
            <a:off x="8129873" y="10"/>
            <a:ext cx="4062128" cy="6857990"/>
          </a:xfrm>
          <a:prstGeom prst="rect">
            <a:avLst/>
          </a:prstGeom>
        </p:spPr>
      </p:pic>
      <p:grpSp>
        <p:nvGrpSpPr>
          <p:cNvPr id="31" name="Group 30">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32" name="Rectangle 3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spTree>
    <p:extLst>
      <p:ext uri="{BB962C8B-B14F-4D97-AF65-F5344CB8AC3E}">
        <p14:creationId xmlns:p14="http://schemas.microsoft.com/office/powerpoint/2010/main" val="119209567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653363" y="365760"/>
            <a:ext cx="9367203"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Introduction</a:t>
            </a:r>
          </a:p>
        </p:txBody>
      </p:sp>
      <p:sp>
        <p:nvSpPr>
          <p:cNvPr id="24" name="Freeform: Shape 23">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25">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27">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Content Placeholder 2">
            <a:extLst>
              <a:ext uri="{FF2B5EF4-FFF2-40B4-BE49-F238E27FC236}">
                <a16:creationId xmlns:a16="http://schemas.microsoft.com/office/drawing/2014/main" id="{8E999A1B-8752-489F-A63B-EA2F60186B52}"/>
              </a:ext>
            </a:extLst>
          </p:cNvPr>
          <p:cNvSpPr txBox="1">
            <a:spLocks/>
          </p:cNvSpPr>
          <p:nvPr/>
        </p:nvSpPr>
        <p:spPr>
          <a:xfrm>
            <a:off x="1653363" y="2176272"/>
            <a:ext cx="9367204" cy="40416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Thus it is advantageous to be able to predict whether the Falcon 9 first stage will land successfully for new missions.</a:t>
            </a:r>
          </a:p>
          <a:p>
            <a:pPr>
              <a:spcBef>
                <a:spcPts val="1400"/>
              </a:spcBef>
              <a:buFont typeface="Arial" panose="020B0604020202020204" pitchFamily="34" charset="0"/>
              <a:buChar char="•"/>
            </a:pPr>
            <a:r>
              <a:rPr lang="en-US" sz="2200">
                <a:solidFill>
                  <a:schemeClr val="tx1"/>
                </a:solidFill>
                <a:latin typeface="+mn-lt"/>
              </a:rPr>
              <a:t>To make valuable predictions we must solve the following:</a:t>
            </a:r>
          </a:p>
          <a:p>
            <a:pPr marL="457200">
              <a:spcBef>
                <a:spcPts val="1400"/>
              </a:spcBef>
              <a:buFont typeface="Arial" panose="020B0604020202020204" pitchFamily="34" charset="0"/>
              <a:buChar char="•"/>
            </a:pPr>
            <a:r>
              <a:rPr lang="en-US" sz="2200">
                <a:solidFill>
                  <a:schemeClr val="tx1"/>
                </a:solidFill>
                <a:latin typeface="+mn-lt"/>
              </a:rPr>
              <a:t>What factors of a mission influence Falcon 9 launch success?</a:t>
            </a:r>
          </a:p>
          <a:p>
            <a:pPr marL="457200">
              <a:spcBef>
                <a:spcPts val="1400"/>
              </a:spcBef>
              <a:buFont typeface="Arial" panose="020B0604020202020204" pitchFamily="34" charset="0"/>
              <a:buChar char="•"/>
            </a:pPr>
            <a:r>
              <a:rPr lang="en-US" sz="2200">
                <a:solidFill>
                  <a:schemeClr val="tx1"/>
                </a:solidFill>
                <a:latin typeface="+mn-lt"/>
              </a:rPr>
              <a:t>What conditions must be met by SpaceX to ensure the highest probability of success for a given mission? </a:t>
            </a:r>
          </a:p>
          <a:p>
            <a:pPr marL="457200">
              <a:spcBef>
                <a:spcPts val="1400"/>
              </a:spcBef>
              <a:buFont typeface="Arial" panose="020B0604020202020204" pitchFamily="34" charset="0"/>
              <a:buChar char="•"/>
            </a:pPr>
            <a:endParaRPr lang="en-US" sz="22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91182" y="6356350"/>
            <a:ext cx="1929384" cy="365125"/>
          </a:xfrm>
        </p:spPr>
        <p:txBody>
          <a:bodyPr vert="horz" lIns="91440" tIns="45720" rIns="91440" bIns="45720" rtlCol="0" anchor="ctr">
            <a:normAutofit/>
          </a:bodyPr>
          <a:lstStyle/>
          <a:p>
            <a:pPr>
              <a:spcAft>
                <a:spcPts val="600"/>
              </a:spcAft>
            </a:pPr>
            <a:fld id="{5075537C-CA84-1446-933C-8E9D027F9201}" type="slidenum">
              <a:rPr lang="en-US">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2146098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dirty="0"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196092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286A612-98BD-425F-BC5B-F8B7559BAAAF}"/>
              </a:ext>
            </a:extLst>
          </p:cNvPr>
          <p:cNvPicPr>
            <a:picLocks noChangeAspect="1"/>
          </p:cNvPicPr>
          <p:nvPr/>
        </p:nvPicPr>
        <p:blipFill rotWithShape="1">
          <a:blip r:embed="rId3">
            <a:alphaModFix amt="35000"/>
          </a:blip>
          <a:srcRect r="-2" b="6263"/>
          <a:stretch/>
        </p:blipFill>
        <p:spPr>
          <a:xfrm>
            <a:off x="20" y="10"/>
            <a:ext cx="12191980" cy="6857990"/>
          </a:xfrm>
          <a:prstGeom prst="rect">
            <a:avLst/>
          </a:prstGeom>
        </p:spPr>
      </p:pic>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dirty="0">
                <a:solidFill>
                  <a:srgbClr val="FFFFFF"/>
                </a:solidFill>
                <a:latin typeface="Calibri" panose="020F0502020204030204"/>
              </a:rPr>
              <a:pPr>
                <a:spcAft>
                  <a:spcPts val="600"/>
                </a:spcAft>
                <a:defRPr/>
              </a:pPr>
              <a:t>6</a:t>
            </a:fld>
            <a:endParaRPr lang="en-US" dirty="0">
              <a:solidFill>
                <a:srgbClr val="FFFFFF"/>
              </a:solidFill>
              <a:latin typeface="Calibri" panose="020F0502020204030204"/>
            </a:endParaRPr>
          </a:p>
        </p:txBody>
      </p:sp>
      <p:graphicFrame>
        <p:nvGraphicFramePr>
          <p:cNvPr id="15" name="Content Placeholder 2">
            <a:extLst>
              <a:ext uri="{FF2B5EF4-FFF2-40B4-BE49-F238E27FC236}">
                <a16:creationId xmlns:a16="http://schemas.microsoft.com/office/drawing/2014/main" id="{D443B84F-8631-45DD-8740-39D026C34608}"/>
              </a:ext>
            </a:extLst>
          </p:cNvPr>
          <p:cNvGraphicFramePr/>
          <p:nvPr>
            <p:extLst>
              <p:ext uri="{D42A27DB-BD31-4B8C-83A1-F6EECF244321}">
                <p14:modId xmlns:p14="http://schemas.microsoft.com/office/powerpoint/2010/main" val="29277926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591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286A612-98BD-425F-BC5B-F8B7559BAAAF}"/>
              </a:ext>
            </a:extLst>
          </p:cNvPr>
          <p:cNvPicPr>
            <a:picLocks noChangeAspect="1"/>
          </p:cNvPicPr>
          <p:nvPr/>
        </p:nvPicPr>
        <p:blipFill rotWithShape="1">
          <a:blip r:embed="rId3">
            <a:alphaModFix amt="35000"/>
          </a:blip>
          <a:srcRect r="-2" b="6263"/>
          <a:stretch/>
        </p:blipFill>
        <p:spPr>
          <a:xfrm>
            <a:off x="20" y="10"/>
            <a:ext cx="12191980" cy="6857990"/>
          </a:xfrm>
          <a:prstGeom prst="rect">
            <a:avLst/>
          </a:prstGeom>
        </p:spPr>
      </p:pic>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FFFFFF"/>
                </a:solidFill>
                <a:latin typeface="+mj-lt"/>
                <a:ea typeface="+mj-ea"/>
                <a:cs typeface="+mj-cs"/>
              </a:rPr>
              <a:t>Methodology Continued</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dirty="0">
                <a:solidFill>
                  <a:srgbClr val="FFFFFF"/>
                </a:solidFill>
                <a:latin typeface="Calibri" panose="020F0502020204030204"/>
              </a:rPr>
              <a:pPr>
                <a:spcAft>
                  <a:spcPts val="600"/>
                </a:spcAft>
                <a:defRPr/>
              </a:pPr>
              <a:t>7</a:t>
            </a:fld>
            <a:endParaRPr lang="en-US" dirty="0">
              <a:solidFill>
                <a:srgbClr val="FFFFFF"/>
              </a:solidFill>
              <a:latin typeface="Calibri" panose="020F0502020204030204"/>
            </a:endParaRPr>
          </a:p>
        </p:txBody>
      </p:sp>
      <p:graphicFrame>
        <p:nvGraphicFramePr>
          <p:cNvPr id="22" name="Content Placeholder 2">
            <a:extLst>
              <a:ext uri="{FF2B5EF4-FFF2-40B4-BE49-F238E27FC236}">
                <a16:creationId xmlns:a16="http://schemas.microsoft.com/office/drawing/2014/main" id="{1EFEEA85-F443-4857-9ADC-0BE14CF03E3B}"/>
              </a:ext>
            </a:extLst>
          </p:cNvPr>
          <p:cNvGraphicFramePr/>
          <p:nvPr>
            <p:extLst>
              <p:ext uri="{D42A27DB-BD31-4B8C-83A1-F6EECF244321}">
                <p14:modId xmlns:p14="http://schemas.microsoft.com/office/powerpoint/2010/main" val="1641121577"/>
              </p:ext>
            </p:extLst>
          </p:nvPr>
        </p:nvGraphicFramePr>
        <p:xfrm>
          <a:off x="840113" y="1696949"/>
          <a:ext cx="6891188"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994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1653363" y="365760"/>
            <a:ext cx="9367203"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a:t>
            </a:r>
          </a:p>
        </p:txBody>
      </p:sp>
      <p:sp>
        <p:nvSpPr>
          <p:cNvPr id="1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53363" y="2176272"/>
            <a:ext cx="9367204" cy="4041648"/>
          </a:xfrm>
          <a:prstGeom prst="rect">
            <a:avLst/>
          </a:prstGeom>
        </p:spPr>
        <p:txBody>
          <a:bodyPr vert="horz" lIns="91440" tIns="45720" rIns="91440" bIns="45720" rtlCol="0" anchor="t">
            <a:normAutofit/>
          </a:bodyPr>
          <a:lstStyle/>
          <a:p>
            <a:pPr>
              <a:spcBef>
                <a:spcPts val="1400"/>
              </a:spcBef>
            </a:pPr>
            <a:r>
              <a:rPr lang="en-US" sz="2000" dirty="0"/>
              <a:t>Used SpaceX REST API to gather data on rocket launches:</a:t>
            </a:r>
          </a:p>
          <a:p>
            <a:pPr lvl="1">
              <a:spcBef>
                <a:spcPts val="1400"/>
              </a:spcBef>
            </a:pPr>
            <a:r>
              <a:rPr lang="en-US" sz="2000">
                <a:hlinkClick r:id="rId2"/>
              </a:rPr>
              <a:t>https://api.spacexdata.com/v4</a:t>
            </a:r>
            <a:endParaRPr lang="en-US" sz="2000"/>
          </a:p>
          <a:p>
            <a:pPr>
              <a:spcBef>
                <a:spcPts val="1400"/>
              </a:spcBef>
            </a:pPr>
            <a:r>
              <a:rPr lang="en-US" sz="2000" dirty="0"/>
              <a:t>API provides data on rockets used, launch dates, payload masses, launch success or failure, launch site name and location (latitude and longitude), booster version (note for this experiment we are only interested in Falcon V9 boosters), landing outcome, etc. (47 columns of data for each launch in total)</a:t>
            </a:r>
          </a:p>
          <a:p>
            <a:pPr>
              <a:spcBef>
                <a:spcPts val="1400"/>
              </a:spcBef>
            </a:pPr>
            <a:r>
              <a:rPr lang="en-US" sz="2000" dirty="0"/>
              <a:t>Our Goal is to Predict the Landing outcome using the other variables</a:t>
            </a:r>
          </a:p>
          <a:p>
            <a:pPr>
              <a:spcBef>
                <a:spcPts val="1400"/>
              </a:spcBef>
            </a:pPr>
            <a:r>
              <a:rPr lang="en-US" sz="2000"/>
              <a:t>Falcon 9 launch data was also collected via Webscraping Wikipedia using BeautifulSoup from the page below:</a:t>
            </a:r>
          </a:p>
          <a:p>
            <a:pPr lvl="1">
              <a:spcBef>
                <a:spcPts val="1400"/>
              </a:spcBef>
            </a:pPr>
            <a:r>
              <a:rPr lang="en-US" sz="2000">
                <a:hlinkClick r:id="rId3"/>
              </a:rPr>
              <a:t>https://en.wikipedia.org/w/index.php?title=List_of_Falcon_9_and_Falcon_Heavy_launches&amp;oldid=1027686922</a:t>
            </a:r>
            <a:endParaRPr lang="en-US" sz="2000"/>
          </a:p>
          <a:p>
            <a:pPr lvl="1">
              <a:spcBef>
                <a:spcPts val="1400"/>
              </a:spcBef>
            </a:pPr>
            <a:endParaRPr lang="en-US" sz="20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091182" y="6356350"/>
            <a:ext cx="1929384" cy="365125"/>
          </a:xfrm>
        </p:spPr>
        <p:txBody>
          <a:bodyPr vert="horz" lIns="91440" tIns="45720" rIns="91440" bIns="45720" rtlCol="0" anchor="ctr">
            <a:normAutofit/>
          </a:bodyPr>
          <a:lstStyle/>
          <a:p>
            <a:pPr>
              <a:spcAft>
                <a:spcPts val="600"/>
              </a:spcAft>
            </a:pPr>
            <a:fld id="{5075537C-CA84-1446-933C-8E9D027F9201}" type="slidenum">
              <a:rPr lang="en-US">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277415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06362" y="-175649"/>
            <a:ext cx="5251316"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Data Collection Steps – SpaceX API</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7426" y="858458"/>
            <a:ext cx="6278814" cy="4839182"/>
          </a:xfrm>
          <a:prstGeom prst="rect">
            <a:avLst/>
          </a:prstGeom>
        </p:spPr>
        <p:txBody>
          <a:bodyPr vert="horz" lIns="91440" tIns="45720" rIns="91440" bIns="45720" rtlCol="0" anchor="t">
            <a:noAutofit/>
          </a:bodyPr>
          <a:lstStyle/>
          <a:p>
            <a:pPr marL="0">
              <a:buAutoNum type="arabicPeriod"/>
            </a:pPr>
            <a:endParaRPr lang="en-US" sz="1800" dirty="0">
              <a:cs typeface="Calibri" panose="020F0502020204030204"/>
            </a:endParaRPr>
          </a:p>
          <a:p>
            <a:pPr marL="457200">
              <a:buAutoNum type="arabicPeriod"/>
            </a:pPr>
            <a:r>
              <a:rPr lang="en-US" sz="1800" dirty="0"/>
              <a:t>Get Response from API</a:t>
            </a:r>
            <a:endParaRPr lang="en-US" sz="1800" dirty="0">
              <a:cs typeface="Calibri" panose="020F0502020204030204"/>
            </a:endParaRPr>
          </a:p>
          <a:p>
            <a:pPr marL="457200">
              <a:buAutoNum type="arabicPeriod"/>
            </a:pPr>
            <a:endParaRPr lang="en-US" sz="1800" dirty="0">
              <a:cs typeface="Calibri" panose="020F0502020204030204"/>
            </a:endParaRPr>
          </a:p>
          <a:p>
            <a:pPr marL="457200">
              <a:buAutoNum type="arabicPeriod"/>
            </a:pPr>
            <a:endParaRPr lang="en-US" sz="1800" dirty="0">
              <a:cs typeface="Calibri" panose="020F0502020204030204"/>
            </a:endParaRPr>
          </a:p>
          <a:p>
            <a:pPr marL="457200">
              <a:buAutoNum type="arabicPeriod"/>
            </a:pPr>
            <a:r>
              <a:rPr lang="en-US" sz="1800" dirty="0"/>
              <a:t>Convert Response to JSON File then read as Pandas data frame</a:t>
            </a:r>
            <a:endParaRPr lang="en-US" sz="1800" dirty="0">
              <a:cs typeface="Calibri" panose="020F0502020204030204"/>
            </a:endParaRPr>
          </a:p>
          <a:p>
            <a:pPr marL="457200">
              <a:buAutoNum type="arabicPeriod"/>
            </a:pPr>
            <a:endParaRPr lang="en-US" sz="1800" dirty="0">
              <a:cs typeface="Calibri" panose="020F0502020204030204"/>
            </a:endParaRPr>
          </a:p>
          <a:p>
            <a:pPr marL="457200">
              <a:buAutoNum type="arabicPeriod"/>
            </a:pPr>
            <a:r>
              <a:rPr lang="en-US" sz="1800" dirty="0"/>
              <a:t>Clean data to extract desired information using custom functions</a:t>
            </a:r>
            <a:endParaRPr lang="en-US" sz="1800" dirty="0">
              <a:cs typeface="Calibri" panose="020F0502020204030204"/>
            </a:endParaRPr>
          </a:p>
          <a:p>
            <a:pPr marL="457200">
              <a:buAutoNum type="arabicPeriod"/>
            </a:pPr>
            <a:endParaRPr lang="en-US" sz="1800" dirty="0">
              <a:cs typeface="Calibri" panose="020F0502020204030204"/>
            </a:endParaRPr>
          </a:p>
          <a:p>
            <a:pPr marL="457200">
              <a:buAutoNum type="arabicPeriod"/>
            </a:pPr>
            <a:endParaRPr lang="en-US" sz="1800" dirty="0">
              <a:cs typeface="Calibri" panose="020F0502020204030204"/>
            </a:endParaRPr>
          </a:p>
          <a:p>
            <a:pPr marL="457200">
              <a:buAutoNum type="arabicPeriod"/>
            </a:pPr>
            <a:r>
              <a:rPr lang="en-US" sz="1800" dirty="0"/>
              <a:t>Assign cleaned data to a new data frame using dictionary of lists</a:t>
            </a:r>
            <a:endParaRPr lang="en-US" sz="1800" dirty="0">
              <a:cs typeface="Calibri" panose="020F0502020204030204"/>
            </a:endParaRPr>
          </a:p>
          <a:p>
            <a:pPr marL="457200">
              <a:buAutoNum type="arabicPeriod"/>
            </a:pPr>
            <a:endParaRPr lang="en-US" sz="1800" dirty="0">
              <a:cs typeface="Calibri" panose="020F0502020204030204"/>
            </a:endParaRPr>
          </a:p>
          <a:p>
            <a:pPr marL="457200">
              <a:buAutoNum type="arabicPeriod"/>
            </a:pPr>
            <a:r>
              <a:rPr lang="en-US" sz="1800" dirty="0"/>
              <a:t>Filter data for Falcon V9 boosters only then export to csv</a:t>
            </a:r>
            <a:endParaRPr lang="en-US" sz="1800" dirty="0">
              <a:cs typeface="Calibri" panose="020F0502020204030204"/>
            </a:endParaRPr>
          </a:p>
          <a:p>
            <a:pPr marL="457200">
              <a:buAutoNum type="arabicPeriod"/>
            </a:pPr>
            <a:endParaRPr lang="en-US" sz="1800" dirty="0">
              <a:cs typeface="Calibri" panose="020F0502020204030204"/>
            </a:endParaRPr>
          </a:p>
          <a:p>
            <a:pPr indent="0">
              <a:buNone/>
            </a:pPr>
            <a:endParaRPr lang="en-US" sz="1000"/>
          </a:p>
        </p:txBody>
      </p:sp>
      <p:pic>
        <p:nvPicPr>
          <p:cNvPr id="18" name="Picture 7" descr="Computer script on a screen">
            <a:extLst>
              <a:ext uri="{FF2B5EF4-FFF2-40B4-BE49-F238E27FC236}">
                <a16:creationId xmlns:a16="http://schemas.microsoft.com/office/drawing/2014/main" id="{A0F41E38-2B76-40AC-BC41-F22852FDB862}"/>
              </a:ext>
            </a:extLst>
          </p:cNvPr>
          <p:cNvPicPr>
            <a:picLocks noChangeAspect="1"/>
          </p:cNvPicPr>
          <p:nvPr/>
        </p:nvPicPr>
        <p:blipFill rotWithShape="1">
          <a:blip r:embed="rId2"/>
          <a:srcRect l="2534" r="39514"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rgbClr val="FFFFFF"/>
                </a:solidFill>
                <a:latin typeface="Calibri" panose="020F0502020204030204"/>
              </a:rPr>
              <a:pPr>
                <a:spcAft>
                  <a:spcPts val="600"/>
                </a:spcAft>
                <a:defRPr/>
              </a:pPr>
              <a:t>9</a:t>
            </a:fld>
            <a:endParaRPr lang="en-US">
              <a:solidFill>
                <a:srgbClr val="FFFFFF"/>
              </a:solidFill>
              <a:latin typeface="Calibri" panose="020F0502020204030204"/>
            </a:endParaRPr>
          </a:p>
        </p:txBody>
      </p:sp>
      <p:pic>
        <p:nvPicPr>
          <p:cNvPr id="3" name="Picture 6" descr="Graphical user interface, text, application, website&#10;&#10;Description automatically generated">
            <a:extLst>
              <a:ext uri="{FF2B5EF4-FFF2-40B4-BE49-F238E27FC236}">
                <a16:creationId xmlns:a16="http://schemas.microsoft.com/office/drawing/2014/main" id="{5D125382-B195-4574-8038-CA25B1E4E29A}"/>
              </a:ext>
            </a:extLst>
          </p:cNvPr>
          <p:cNvPicPr>
            <a:picLocks noChangeAspect="1"/>
          </p:cNvPicPr>
          <p:nvPr/>
        </p:nvPicPr>
        <p:blipFill>
          <a:blip r:embed="rId3"/>
          <a:stretch>
            <a:fillRect/>
          </a:stretch>
        </p:blipFill>
        <p:spPr>
          <a:xfrm>
            <a:off x="650681" y="1576482"/>
            <a:ext cx="4704588" cy="759243"/>
          </a:xfrm>
          <a:prstGeom prst="rect">
            <a:avLst/>
          </a:prstGeom>
        </p:spPr>
      </p:pic>
      <p:pic>
        <p:nvPicPr>
          <p:cNvPr id="21" name="Picture 8" descr="Graphical user interface, text, application&#10;&#10;Description automatically generated">
            <a:extLst>
              <a:ext uri="{FF2B5EF4-FFF2-40B4-BE49-F238E27FC236}">
                <a16:creationId xmlns:a16="http://schemas.microsoft.com/office/drawing/2014/main" id="{B01B6DEA-9395-484A-A6F8-6DA30A3C8435}"/>
              </a:ext>
            </a:extLst>
          </p:cNvPr>
          <p:cNvPicPr>
            <a:picLocks noChangeAspect="1"/>
          </p:cNvPicPr>
          <p:nvPr/>
        </p:nvPicPr>
        <p:blipFill rotWithShape="1">
          <a:blip r:embed="rId4"/>
          <a:srcRect l="47" t="22936" r="-140" b="21101"/>
          <a:stretch/>
        </p:blipFill>
        <p:spPr>
          <a:xfrm>
            <a:off x="1639028" y="2685172"/>
            <a:ext cx="7311618" cy="497906"/>
          </a:xfrm>
          <a:prstGeom prst="rect">
            <a:avLst/>
          </a:prstGeom>
        </p:spPr>
      </p:pic>
      <p:pic>
        <p:nvPicPr>
          <p:cNvPr id="23" name="Picture 9" descr="Graphical user interface, text, application&#10;&#10;Description automatically generated">
            <a:extLst>
              <a:ext uri="{FF2B5EF4-FFF2-40B4-BE49-F238E27FC236}">
                <a16:creationId xmlns:a16="http://schemas.microsoft.com/office/drawing/2014/main" id="{013BD7F8-9E68-4430-B1F8-74ECEB5443E7}"/>
              </a:ext>
            </a:extLst>
          </p:cNvPr>
          <p:cNvPicPr>
            <a:picLocks noChangeAspect="1"/>
          </p:cNvPicPr>
          <p:nvPr/>
        </p:nvPicPr>
        <p:blipFill rotWithShape="1">
          <a:blip r:embed="rId5"/>
          <a:srcRect r="-847" b="86432"/>
          <a:stretch/>
        </p:blipFill>
        <p:spPr>
          <a:xfrm>
            <a:off x="697015" y="3920783"/>
            <a:ext cx="2312590" cy="504930"/>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1ED38A6A-E7F2-49A0-B897-EFCBE4ABA640}"/>
              </a:ext>
            </a:extLst>
          </p:cNvPr>
          <p:cNvPicPr>
            <a:picLocks noChangeAspect="1"/>
          </p:cNvPicPr>
          <p:nvPr/>
        </p:nvPicPr>
        <p:blipFill rotWithShape="1">
          <a:blip r:embed="rId5"/>
          <a:srcRect t="57789" r="-847" b="30151"/>
          <a:stretch/>
        </p:blipFill>
        <p:spPr>
          <a:xfrm>
            <a:off x="2582554" y="3920783"/>
            <a:ext cx="2335804" cy="497419"/>
          </a:xfrm>
          <a:prstGeom prst="rect">
            <a:avLst/>
          </a:prstGeom>
        </p:spPr>
      </p:pic>
      <p:pic>
        <p:nvPicPr>
          <p:cNvPr id="27" name="Picture 26" descr="Graphical user interface, text, application&#10;&#10;Description automatically generated">
            <a:extLst>
              <a:ext uri="{FF2B5EF4-FFF2-40B4-BE49-F238E27FC236}">
                <a16:creationId xmlns:a16="http://schemas.microsoft.com/office/drawing/2014/main" id="{C7858C2B-3536-46C0-9AE4-E7BF365591D2}"/>
              </a:ext>
            </a:extLst>
          </p:cNvPr>
          <p:cNvPicPr>
            <a:picLocks noChangeAspect="1"/>
          </p:cNvPicPr>
          <p:nvPr/>
        </p:nvPicPr>
        <p:blipFill rotWithShape="1">
          <a:blip r:embed="rId5"/>
          <a:srcRect t="73927" r="552" b="15841"/>
          <a:stretch/>
        </p:blipFill>
        <p:spPr>
          <a:xfrm>
            <a:off x="4138304" y="3919076"/>
            <a:ext cx="2207066" cy="502967"/>
          </a:xfrm>
          <a:prstGeom prst="rect">
            <a:avLst/>
          </a:prstGeom>
        </p:spPr>
      </p:pic>
      <p:pic>
        <p:nvPicPr>
          <p:cNvPr id="29" name="Picture 12" descr="Graphical user interface, text, application&#10;&#10;Description automatically generated">
            <a:extLst>
              <a:ext uri="{FF2B5EF4-FFF2-40B4-BE49-F238E27FC236}">
                <a16:creationId xmlns:a16="http://schemas.microsoft.com/office/drawing/2014/main" id="{B7067CE6-BC40-4969-81B9-6FFA440C6887}"/>
              </a:ext>
            </a:extLst>
          </p:cNvPr>
          <p:cNvPicPr>
            <a:picLocks noChangeAspect="1"/>
          </p:cNvPicPr>
          <p:nvPr/>
        </p:nvPicPr>
        <p:blipFill rotWithShape="1">
          <a:blip r:embed="rId5"/>
          <a:srcRect t="88779" r="552" b="330"/>
          <a:stretch/>
        </p:blipFill>
        <p:spPr>
          <a:xfrm>
            <a:off x="5748338" y="3919078"/>
            <a:ext cx="2207066" cy="502904"/>
          </a:xfrm>
          <a:prstGeom prst="rect">
            <a:avLst/>
          </a:prstGeom>
        </p:spPr>
      </p:pic>
      <p:pic>
        <p:nvPicPr>
          <p:cNvPr id="31" name="Picture 14" descr="Graphical user interface, text, application&#10;&#10;Description automatically generated">
            <a:extLst>
              <a:ext uri="{FF2B5EF4-FFF2-40B4-BE49-F238E27FC236}">
                <a16:creationId xmlns:a16="http://schemas.microsoft.com/office/drawing/2014/main" id="{BDD7E488-9DC7-409C-9710-A88DA4F7C010}"/>
              </a:ext>
            </a:extLst>
          </p:cNvPr>
          <p:cNvPicPr>
            <a:picLocks noChangeAspect="1"/>
          </p:cNvPicPr>
          <p:nvPr/>
        </p:nvPicPr>
        <p:blipFill rotWithShape="1">
          <a:blip r:embed="rId6"/>
          <a:srcRect r="11209" b="24576"/>
          <a:stretch/>
        </p:blipFill>
        <p:spPr>
          <a:xfrm>
            <a:off x="7084142" y="4333974"/>
            <a:ext cx="3286910" cy="2258952"/>
          </a:xfrm>
          <a:prstGeom prst="rect">
            <a:avLst/>
          </a:prstGeom>
        </p:spPr>
      </p:pic>
      <p:pic>
        <p:nvPicPr>
          <p:cNvPr id="33" name="Picture 32" descr="Graphical user interface, text, application&#10;&#10;Description automatically generated">
            <a:extLst>
              <a:ext uri="{FF2B5EF4-FFF2-40B4-BE49-F238E27FC236}">
                <a16:creationId xmlns:a16="http://schemas.microsoft.com/office/drawing/2014/main" id="{E1C434B1-FB6A-45F6-BAAD-8ED5C9831EED}"/>
              </a:ext>
            </a:extLst>
          </p:cNvPr>
          <p:cNvPicPr>
            <a:picLocks noChangeAspect="1"/>
          </p:cNvPicPr>
          <p:nvPr/>
        </p:nvPicPr>
        <p:blipFill rotWithShape="1">
          <a:blip r:embed="rId6"/>
          <a:srcRect t="89407" r="-332" b="424"/>
          <a:stretch/>
        </p:blipFill>
        <p:spPr>
          <a:xfrm>
            <a:off x="1344560" y="5046811"/>
            <a:ext cx="5729757" cy="454413"/>
          </a:xfrm>
          <a:prstGeom prst="rect">
            <a:avLst/>
          </a:prstGeom>
        </p:spPr>
      </p:pic>
      <p:pic>
        <p:nvPicPr>
          <p:cNvPr id="35" name="Picture 16" descr="Graphical user interface, text, application, Word&#10;&#10;Description automatically generated">
            <a:extLst>
              <a:ext uri="{FF2B5EF4-FFF2-40B4-BE49-F238E27FC236}">
                <a16:creationId xmlns:a16="http://schemas.microsoft.com/office/drawing/2014/main" id="{F7155D78-68CA-470C-A4E1-A3E18734B8CC}"/>
              </a:ext>
            </a:extLst>
          </p:cNvPr>
          <p:cNvPicPr>
            <a:picLocks noChangeAspect="1"/>
          </p:cNvPicPr>
          <p:nvPr/>
        </p:nvPicPr>
        <p:blipFill rotWithShape="1">
          <a:blip r:embed="rId7"/>
          <a:srcRect t="51220" r="27580" b="25872"/>
          <a:stretch/>
        </p:blipFill>
        <p:spPr>
          <a:xfrm>
            <a:off x="914400" y="6021580"/>
            <a:ext cx="4745847" cy="228371"/>
          </a:xfrm>
          <a:prstGeom prst="rect">
            <a:avLst/>
          </a:prstGeom>
        </p:spPr>
      </p:pic>
      <p:pic>
        <p:nvPicPr>
          <p:cNvPr id="37" name="Picture 17" descr="A picture containing logo&#10;&#10;Description automatically generated">
            <a:extLst>
              <a:ext uri="{FF2B5EF4-FFF2-40B4-BE49-F238E27FC236}">
                <a16:creationId xmlns:a16="http://schemas.microsoft.com/office/drawing/2014/main" id="{C3E37FCA-DD20-41E0-9CCA-4BCA94B8C126}"/>
              </a:ext>
            </a:extLst>
          </p:cNvPr>
          <p:cNvPicPr>
            <a:picLocks noChangeAspect="1"/>
          </p:cNvPicPr>
          <p:nvPr/>
        </p:nvPicPr>
        <p:blipFill rotWithShape="1">
          <a:blip r:embed="rId8"/>
          <a:srcRect t="31824" r="-264" b="27586"/>
          <a:stretch/>
        </p:blipFill>
        <p:spPr>
          <a:xfrm>
            <a:off x="865239" y="6251264"/>
            <a:ext cx="5483949" cy="341741"/>
          </a:xfrm>
          <a:prstGeom prst="rect">
            <a:avLst/>
          </a:prstGeom>
        </p:spPr>
      </p:pic>
      <p:sp>
        <p:nvSpPr>
          <p:cNvPr id="42" name="TextBox 41">
            <a:extLst>
              <a:ext uri="{FF2B5EF4-FFF2-40B4-BE49-F238E27FC236}">
                <a16:creationId xmlns:a16="http://schemas.microsoft.com/office/drawing/2014/main" id="{D2F01AA0-9A34-4224-8259-152909E57965}"/>
              </a:ext>
            </a:extLst>
          </p:cNvPr>
          <p:cNvSpPr txBox="1"/>
          <p:nvPr/>
        </p:nvSpPr>
        <p:spPr>
          <a:xfrm>
            <a:off x="5160706" y="318318"/>
            <a:ext cx="75855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70AD47"/>
                </a:solidFill>
                <a:highlight>
                  <a:srgbClr val="000000"/>
                </a:highlight>
                <a:ea typeface="+mn-lt"/>
                <a:cs typeface="+mn-lt"/>
              </a:rPr>
              <a:t>Github</a:t>
            </a:r>
            <a:r>
              <a:rPr lang="en-US" dirty="0">
                <a:solidFill>
                  <a:srgbClr val="70AD47"/>
                </a:solidFill>
                <a:highlight>
                  <a:srgbClr val="000000"/>
                </a:highlight>
                <a:ea typeface="+mn-lt"/>
                <a:cs typeface="+mn-lt"/>
              </a:rPr>
              <a:t> URL to Notebook : </a:t>
            </a:r>
          </a:p>
          <a:p>
            <a:pPr algn="ctr"/>
            <a:r>
              <a:rPr lang="en-US" dirty="0">
                <a:solidFill>
                  <a:srgbClr val="70AD47"/>
                </a:solidFill>
                <a:highlight>
                  <a:srgbClr val="000000"/>
                </a:highlight>
                <a:ea typeface="+mn-lt"/>
                <a:cs typeface="+mn-lt"/>
              </a:rPr>
              <a:t> </a:t>
            </a:r>
            <a:r>
              <a:rPr lang="en-US" dirty="0">
                <a:solidFill>
                  <a:srgbClr val="70AD47"/>
                </a:solidFill>
                <a:highlight>
                  <a:srgbClr val="000000"/>
                </a:highlight>
                <a:ea typeface="+mn-lt"/>
                <a:cs typeface="+mn-lt"/>
                <a:hlinkClick r:id="rId9">
                  <a:extLst>
                    <a:ext uri="{A12FA001-AC4F-418D-AE19-62706E023703}">
                      <ahyp:hlinkClr xmlns:ahyp="http://schemas.microsoft.com/office/drawing/2018/hyperlinkcolor" val="tx"/>
                    </a:ext>
                  </a:extLst>
                </a:hlinkClick>
              </a:rPr>
              <a:t>Space X API Data Collection Notebook by Denis O'Byrne</a:t>
            </a:r>
            <a:endParaRPr lang="en-US" dirty="0">
              <a:solidFill>
                <a:srgbClr val="70AD47"/>
              </a:solidFill>
              <a:highlight>
                <a:srgbClr val="000000"/>
              </a:highlight>
              <a:ea typeface="+mn-lt"/>
              <a:cs typeface="+mn-lt"/>
            </a:endParaRPr>
          </a:p>
          <a:p>
            <a:pPr algn="l"/>
            <a:endParaRPr lang="en-US" dirty="0">
              <a:solidFill>
                <a:srgbClr val="70AD47"/>
              </a:solidFill>
              <a:highlight>
                <a:srgbClr val="000000"/>
              </a:highlight>
              <a:cs typeface="Calibri"/>
            </a:endParaRPr>
          </a:p>
        </p:txBody>
      </p:sp>
      <p:sp>
        <p:nvSpPr>
          <p:cNvPr id="44" name="TextBox 43">
            <a:extLst>
              <a:ext uri="{FF2B5EF4-FFF2-40B4-BE49-F238E27FC236}">
                <a16:creationId xmlns:a16="http://schemas.microsoft.com/office/drawing/2014/main" id="{645F5ADF-DB91-4674-B664-A324FF7F4F55}"/>
              </a:ext>
            </a:extLst>
          </p:cNvPr>
          <p:cNvSpPr txBox="1"/>
          <p:nvPr/>
        </p:nvSpPr>
        <p:spPr>
          <a:xfrm>
            <a:off x="3608371" y="1718392"/>
            <a:ext cx="524837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accent6"/>
                </a:solidFill>
                <a:highlight>
                  <a:srgbClr val="000000"/>
                </a:highlight>
                <a:cs typeface="Calibri"/>
              </a:rPr>
              <a:t>Note for this project a static version of the data is used from the following </a:t>
            </a:r>
            <a:r>
              <a:rPr lang="en-US" sz="1000" dirty="0" err="1">
                <a:solidFill>
                  <a:schemeClr val="accent6"/>
                </a:solidFill>
                <a:highlight>
                  <a:srgbClr val="000000"/>
                </a:highlight>
                <a:cs typeface="Calibri"/>
              </a:rPr>
              <a:t>url</a:t>
            </a:r>
            <a:r>
              <a:rPr lang="en-US" sz="1000" dirty="0">
                <a:solidFill>
                  <a:schemeClr val="accent6"/>
                </a:solidFill>
                <a:highlight>
                  <a:srgbClr val="000000"/>
                </a:highlight>
                <a:cs typeface="Calibri"/>
              </a:rPr>
              <a:t>:</a:t>
            </a:r>
            <a:endParaRPr lang="en-US" sz="1000">
              <a:solidFill>
                <a:schemeClr val="accent6"/>
              </a:solidFill>
              <a:highlight>
                <a:srgbClr val="000000"/>
              </a:highlight>
              <a:cs typeface="Calibri"/>
            </a:endParaRPr>
          </a:p>
          <a:p>
            <a:endParaRPr lang="en-US" sz="1000" dirty="0">
              <a:solidFill>
                <a:schemeClr val="accent6"/>
              </a:solidFill>
              <a:highlight>
                <a:srgbClr val="000000"/>
              </a:highlight>
              <a:latin typeface="Calibri"/>
              <a:cs typeface="Calibri"/>
            </a:endParaRPr>
          </a:p>
          <a:p>
            <a:r>
              <a:rPr lang="en-US" sz="1000" dirty="0">
                <a:highlight>
                  <a:srgbClr val="000000"/>
                </a:highlight>
                <a:latin typeface="Consolas"/>
                <a:cs typeface="Calibri"/>
                <a:hlinkClick r:id="rId10"/>
              </a:rPr>
              <a:t>https://cf-courses-data.s3.us.cloud-object-storage.appdomain.cloud/IBM-DS0321EN-SkillsNetwork/datasets/API_call_spacex_api.json</a:t>
            </a:r>
            <a:endParaRPr lang="en-US" sz="1000" dirty="0">
              <a:highlight>
                <a:srgbClr val="000000"/>
              </a:highlight>
              <a:latin typeface="Calibri" panose="020F0502020204030204"/>
              <a:cs typeface="Calibri"/>
            </a:endParaRPr>
          </a:p>
          <a:p>
            <a:endParaRPr lang="en-US" sz="1000" dirty="0">
              <a:latin typeface="Consolas"/>
              <a:cs typeface="Calibri"/>
            </a:endParaRPr>
          </a:p>
        </p:txBody>
      </p:sp>
    </p:spTree>
    <p:extLst>
      <p:ext uri="{BB962C8B-B14F-4D97-AF65-F5344CB8AC3E}">
        <p14:creationId xmlns:p14="http://schemas.microsoft.com/office/powerpoint/2010/main" val="25200221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26</Slides>
  <Notes>4</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2022-02-21T02:58:56Z</dcterms:created>
  <dcterms:modified xsi:type="dcterms:W3CDTF">2022-02-21T03:03:09Z</dcterms:modified>
</cp:coreProperties>
</file>